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2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D7527F-BA74-44E5-84C5-2AD1DC00D7C0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72A19C9-0B3C-43AB-987C-4B2F3C738847}">
      <dgm:prSet phldrT="[Текст]"/>
      <dgm:spPr/>
      <dgm:t>
        <a:bodyPr/>
        <a:lstStyle/>
        <a:p>
          <a:r>
            <a:rPr lang="ru-RU" baseline="0" dirty="0">
              <a:latin typeface="Arial Black" panose="020B0A04020102020204" pitchFamily="34" charset="0"/>
            </a:rPr>
            <a:t>АФК</a:t>
          </a:r>
        </a:p>
      </dgm:t>
    </dgm:pt>
    <dgm:pt modelId="{032BF48E-472A-4966-A77B-6B491A49F17F}" type="parTrans" cxnId="{F666AFBE-1F3E-4C9C-A24D-2C1FFF640FC3}">
      <dgm:prSet/>
      <dgm:spPr/>
      <dgm:t>
        <a:bodyPr/>
        <a:lstStyle/>
        <a:p>
          <a:endParaRPr lang="ru-RU"/>
        </a:p>
      </dgm:t>
    </dgm:pt>
    <dgm:pt modelId="{DBEB98DA-3AA7-485B-8481-2B834F05A5FD}" type="sibTrans" cxnId="{F666AFBE-1F3E-4C9C-A24D-2C1FFF640FC3}">
      <dgm:prSet/>
      <dgm:spPr/>
      <dgm:t>
        <a:bodyPr/>
        <a:lstStyle/>
        <a:p>
          <a:endParaRPr lang="ru-RU"/>
        </a:p>
      </dgm:t>
    </dgm:pt>
    <dgm:pt modelId="{8516C157-F852-46A6-85FA-4AD5A50BCC77}">
      <dgm:prSet phldrT="[Текст]" custT="1"/>
      <dgm:spPr/>
      <dgm:t>
        <a:bodyPr/>
        <a:lstStyle/>
        <a:p>
          <a:r>
            <a:rPr lang="ru-RU" sz="1400" baseline="0" dirty="0">
              <a:latin typeface="Arial Black" panose="020B0A04020102020204" pitchFamily="34" charset="0"/>
            </a:rPr>
            <a:t>Образование </a:t>
          </a:r>
        </a:p>
      </dgm:t>
    </dgm:pt>
    <dgm:pt modelId="{6E2F484D-B823-4C31-ACF3-F4B840EC65A9}" type="parTrans" cxnId="{AE31BC69-4B58-47CE-B196-1C9208B69434}">
      <dgm:prSet/>
      <dgm:spPr/>
      <dgm:t>
        <a:bodyPr/>
        <a:lstStyle/>
        <a:p>
          <a:endParaRPr lang="ru-RU"/>
        </a:p>
      </dgm:t>
    </dgm:pt>
    <dgm:pt modelId="{C4DEDF95-7208-4844-A5C0-1492C4089F0D}" type="sibTrans" cxnId="{AE31BC69-4B58-47CE-B196-1C9208B69434}">
      <dgm:prSet/>
      <dgm:spPr/>
      <dgm:t>
        <a:bodyPr/>
        <a:lstStyle/>
        <a:p>
          <a:endParaRPr lang="ru-RU"/>
        </a:p>
      </dgm:t>
    </dgm:pt>
    <dgm:pt modelId="{1092FE58-0571-4F1D-A4FB-7ECFC9DD17CA}">
      <dgm:prSet phldrT="[Текст]" custT="1"/>
      <dgm:spPr/>
      <dgm:t>
        <a:bodyPr/>
        <a:lstStyle/>
        <a:p>
          <a:r>
            <a:rPr lang="ru-RU" sz="1400" baseline="0" dirty="0">
              <a:latin typeface="Arial Black" panose="020B0A04020102020204" pitchFamily="34" charset="0"/>
            </a:rPr>
            <a:t>Рекреация </a:t>
          </a:r>
        </a:p>
      </dgm:t>
    </dgm:pt>
    <dgm:pt modelId="{E4BC8A5E-1C19-412D-B568-C4A59F8DF425}" type="parTrans" cxnId="{7778D7B0-819A-49F7-8A2B-02734AFFE69B}">
      <dgm:prSet/>
      <dgm:spPr/>
      <dgm:t>
        <a:bodyPr/>
        <a:lstStyle/>
        <a:p>
          <a:endParaRPr lang="ru-RU"/>
        </a:p>
      </dgm:t>
    </dgm:pt>
    <dgm:pt modelId="{21270B76-FD83-4E66-AAB8-A113909D4517}" type="sibTrans" cxnId="{7778D7B0-819A-49F7-8A2B-02734AFFE69B}">
      <dgm:prSet/>
      <dgm:spPr/>
      <dgm:t>
        <a:bodyPr/>
        <a:lstStyle/>
        <a:p>
          <a:endParaRPr lang="ru-RU"/>
        </a:p>
      </dgm:t>
    </dgm:pt>
    <dgm:pt modelId="{DC296DE0-A2FB-430C-8313-154B3E67FFF0}">
      <dgm:prSet phldrT="[Текст]" custT="1"/>
      <dgm:spPr/>
      <dgm:t>
        <a:bodyPr/>
        <a:lstStyle/>
        <a:p>
          <a:r>
            <a:rPr lang="ru-RU" sz="1400" baseline="0" dirty="0">
              <a:latin typeface="Arial Black" panose="020B0A04020102020204" pitchFamily="34" charset="0"/>
            </a:rPr>
            <a:t>Реабилитация</a:t>
          </a:r>
        </a:p>
      </dgm:t>
    </dgm:pt>
    <dgm:pt modelId="{20A9955B-1C6D-44FE-A759-FCAC6C7BFB8F}" type="parTrans" cxnId="{938613E0-0A49-454F-BB32-B08E39CF81EF}">
      <dgm:prSet/>
      <dgm:spPr/>
      <dgm:t>
        <a:bodyPr/>
        <a:lstStyle/>
        <a:p>
          <a:endParaRPr lang="ru-RU"/>
        </a:p>
      </dgm:t>
    </dgm:pt>
    <dgm:pt modelId="{435F562C-E7EE-4C91-BC7B-87131660763A}" type="sibTrans" cxnId="{938613E0-0A49-454F-BB32-B08E39CF81EF}">
      <dgm:prSet/>
      <dgm:spPr/>
      <dgm:t>
        <a:bodyPr/>
        <a:lstStyle/>
        <a:p>
          <a:endParaRPr lang="ru-RU"/>
        </a:p>
      </dgm:t>
    </dgm:pt>
    <dgm:pt modelId="{C84D1CC1-FD2C-41F5-94DA-61FDB14E353F}">
      <dgm:prSet phldrT="[Текст]" custT="1"/>
      <dgm:spPr/>
      <dgm:t>
        <a:bodyPr/>
        <a:lstStyle/>
        <a:p>
          <a:r>
            <a:rPr lang="ru-RU" sz="1600" baseline="0" dirty="0">
              <a:latin typeface="Arial Black" panose="020B0A04020102020204" pitchFamily="34" charset="0"/>
            </a:rPr>
            <a:t>Спорт</a:t>
          </a:r>
        </a:p>
      </dgm:t>
    </dgm:pt>
    <dgm:pt modelId="{B1D28F60-F270-44DF-BF50-E38A32781E58}" type="parTrans" cxnId="{6704FFB2-38DF-4D71-B2DC-E0B01C87474D}">
      <dgm:prSet/>
      <dgm:spPr/>
      <dgm:t>
        <a:bodyPr/>
        <a:lstStyle/>
        <a:p>
          <a:endParaRPr lang="ru-RU"/>
        </a:p>
      </dgm:t>
    </dgm:pt>
    <dgm:pt modelId="{2466E192-FC83-4348-B338-AF1B7045EB2A}" type="sibTrans" cxnId="{6704FFB2-38DF-4D71-B2DC-E0B01C87474D}">
      <dgm:prSet/>
      <dgm:spPr/>
      <dgm:t>
        <a:bodyPr/>
        <a:lstStyle/>
        <a:p>
          <a:endParaRPr lang="ru-RU"/>
        </a:p>
      </dgm:t>
    </dgm:pt>
    <dgm:pt modelId="{2F8E5FBD-8A14-4F18-B860-199116F57BBE}" type="pres">
      <dgm:prSet presAssocID="{EBD7527F-BA74-44E5-84C5-2AD1DC00D7C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BFE4A3E-5CB9-40F8-9A2D-BACB8B820A3F}" type="pres">
      <dgm:prSet presAssocID="{172A19C9-0B3C-43AB-987C-4B2F3C738847}" presName="centerShape" presStyleLbl="node0" presStyleIdx="0" presStyleCnt="1" custLinFactNeighborX="-1532" custLinFactNeighborY="-766"/>
      <dgm:spPr/>
    </dgm:pt>
    <dgm:pt modelId="{F7B7FEEF-DB56-446E-AD56-C98ACC321A53}" type="pres">
      <dgm:prSet presAssocID="{8516C157-F852-46A6-85FA-4AD5A50BCC77}" presName="node" presStyleLbl="node1" presStyleIdx="0" presStyleCnt="4" custScaleX="206902" custScaleY="118185" custRadScaleRad="89800" custRadScaleInc="7722">
        <dgm:presLayoutVars>
          <dgm:bulletEnabled val="1"/>
        </dgm:presLayoutVars>
      </dgm:prSet>
      <dgm:spPr>
        <a:prstGeom prst="ellipse">
          <a:avLst/>
        </a:prstGeom>
      </dgm:spPr>
    </dgm:pt>
    <dgm:pt modelId="{BF956297-378C-4D67-8877-AC9086060F77}" type="pres">
      <dgm:prSet presAssocID="{8516C157-F852-46A6-85FA-4AD5A50BCC77}" presName="dummy" presStyleCnt="0"/>
      <dgm:spPr/>
    </dgm:pt>
    <dgm:pt modelId="{EB222061-CEA2-4E92-88D1-757D3445F49A}" type="pres">
      <dgm:prSet presAssocID="{C4DEDF95-7208-4844-A5C0-1492C4089F0D}" presName="sibTrans" presStyleLbl="sibTrans2D1" presStyleIdx="0" presStyleCnt="4"/>
      <dgm:spPr/>
    </dgm:pt>
    <dgm:pt modelId="{2738AAB3-25B2-44B8-8C33-0AB05851E7E2}" type="pres">
      <dgm:prSet presAssocID="{1092FE58-0571-4F1D-A4FB-7ECFC9DD17CA}" presName="node" presStyleLbl="node1" presStyleIdx="1" presStyleCnt="4" custScaleX="193388" custScaleY="126439">
        <dgm:presLayoutVars>
          <dgm:bulletEnabled val="1"/>
        </dgm:presLayoutVars>
      </dgm:prSet>
      <dgm:spPr>
        <a:prstGeom prst="ellipse">
          <a:avLst/>
        </a:prstGeom>
      </dgm:spPr>
    </dgm:pt>
    <dgm:pt modelId="{C497C343-F8CD-4BAC-9BE7-E9A51D5E7EEE}" type="pres">
      <dgm:prSet presAssocID="{1092FE58-0571-4F1D-A4FB-7ECFC9DD17CA}" presName="dummy" presStyleCnt="0"/>
      <dgm:spPr/>
    </dgm:pt>
    <dgm:pt modelId="{88F62B38-7932-415A-9851-F52D55F5BA3A}" type="pres">
      <dgm:prSet presAssocID="{21270B76-FD83-4E66-AAB8-A113909D4517}" presName="sibTrans" presStyleLbl="sibTrans2D1" presStyleIdx="1" presStyleCnt="4"/>
      <dgm:spPr/>
    </dgm:pt>
    <dgm:pt modelId="{36BC574F-42CB-43AB-B4E5-46C281A2CF6D}" type="pres">
      <dgm:prSet presAssocID="{DC296DE0-A2FB-430C-8313-154B3E67FFF0}" presName="node" presStyleLbl="node1" presStyleIdx="2" presStyleCnt="4" custScaleX="203030" custScaleY="128658" custRadScaleRad="89953" custRadScaleInc="-3175">
        <dgm:presLayoutVars>
          <dgm:bulletEnabled val="1"/>
        </dgm:presLayoutVars>
      </dgm:prSet>
      <dgm:spPr/>
    </dgm:pt>
    <dgm:pt modelId="{5C41C97E-D027-4A6B-AD88-8531CD7E9B7A}" type="pres">
      <dgm:prSet presAssocID="{DC296DE0-A2FB-430C-8313-154B3E67FFF0}" presName="dummy" presStyleCnt="0"/>
      <dgm:spPr/>
    </dgm:pt>
    <dgm:pt modelId="{E11BA6E7-7A08-4E53-92CD-6C4F2E8385AF}" type="pres">
      <dgm:prSet presAssocID="{435F562C-E7EE-4C91-BC7B-87131660763A}" presName="sibTrans" presStyleLbl="sibTrans2D1" presStyleIdx="2" presStyleCnt="4"/>
      <dgm:spPr/>
    </dgm:pt>
    <dgm:pt modelId="{B46058B9-87F5-4A7C-8E2C-704D5849A9E9}" type="pres">
      <dgm:prSet presAssocID="{C84D1CC1-FD2C-41F5-94DA-61FDB14E353F}" presName="node" presStyleLbl="node1" presStyleIdx="3" presStyleCnt="4" custScaleX="191829" custScaleY="131750">
        <dgm:presLayoutVars>
          <dgm:bulletEnabled val="1"/>
        </dgm:presLayoutVars>
      </dgm:prSet>
      <dgm:spPr>
        <a:prstGeom prst="ellipse">
          <a:avLst/>
        </a:prstGeom>
      </dgm:spPr>
    </dgm:pt>
    <dgm:pt modelId="{EB812DF9-8591-4A48-AF06-E925268F93E8}" type="pres">
      <dgm:prSet presAssocID="{C84D1CC1-FD2C-41F5-94DA-61FDB14E353F}" presName="dummy" presStyleCnt="0"/>
      <dgm:spPr/>
    </dgm:pt>
    <dgm:pt modelId="{7AF66375-424E-489B-BFFE-1C17F3FED7F9}" type="pres">
      <dgm:prSet presAssocID="{2466E192-FC83-4348-B338-AF1B7045EB2A}" presName="sibTrans" presStyleLbl="sibTrans2D1" presStyleIdx="3" presStyleCnt="4"/>
      <dgm:spPr/>
    </dgm:pt>
  </dgm:ptLst>
  <dgm:cxnLst>
    <dgm:cxn modelId="{F666AFBE-1F3E-4C9C-A24D-2C1FFF640FC3}" srcId="{EBD7527F-BA74-44E5-84C5-2AD1DC00D7C0}" destId="{172A19C9-0B3C-43AB-987C-4B2F3C738847}" srcOrd="0" destOrd="0" parTransId="{032BF48E-472A-4966-A77B-6B491A49F17F}" sibTransId="{DBEB98DA-3AA7-485B-8481-2B834F05A5FD}"/>
    <dgm:cxn modelId="{DD5DCF5E-ED8E-42C6-9794-CDC8E38373CD}" type="presOf" srcId="{435F562C-E7EE-4C91-BC7B-87131660763A}" destId="{E11BA6E7-7A08-4E53-92CD-6C4F2E8385AF}" srcOrd="0" destOrd="0" presId="urn:microsoft.com/office/officeart/2005/8/layout/radial6"/>
    <dgm:cxn modelId="{7778D7B0-819A-49F7-8A2B-02734AFFE69B}" srcId="{172A19C9-0B3C-43AB-987C-4B2F3C738847}" destId="{1092FE58-0571-4F1D-A4FB-7ECFC9DD17CA}" srcOrd="1" destOrd="0" parTransId="{E4BC8A5E-1C19-412D-B568-C4A59F8DF425}" sibTransId="{21270B76-FD83-4E66-AAB8-A113909D4517}"/>
    <dgm:cxn modelId="{6B3ED2E1-A107-4437-B8C5-334D54B2AFDF}" type="presOf" srcId="{DC296DE0-A2FB-430C-8313-154B3E67FFF0}" destId="{36BC574F-42CB-43AB-B4E5-46C281A2CF6D}" srcOrd="0" destOrd="0" presId="urn:microsoft.com/office/officeart/2005/8/layout/radial6"/>
    <dgm:cxn modelId="{938613E0-0A49-454F-BB32-B08E39CF81EF}" srcId="{172A19C9-0B3C-43AB-987C-4B2F3C738847}" destId="{DC296DE0-A2FB-430C-8313-154B3E67FFF0}" srcOrd="2" destOrd="0" parTransId="{20A9955B-1C6D-44FE-A759-FCAC6C7BFB8F}" sibTransId="{435F562C-E7EE-4C91-BC7B-87131660763A}"/>
    <dgm:cxn modelId="{DE5AED11-EC67-42BD-8BD1-0FEBCE910882}" type="presOf" srcId="{172A19C9-0B3C-43AB-987C-4B2F3C738847}" destId="{5BFE4A3E-5CB9-40F8-9A2D-BACB8B820A3F}" srcOrd="0" destOrd="0" presId="urn:microsoft.com/office/officeart/2005/8/layout/radial6"/>
    <dgm:cxn modelId="{0A218B4A-9A70-4B68-8EAA-54CC317A894D}" type="presOf" srcId="{2466E192-FC83-4348-B338-AF1B7045EB2A}" destId="{7AF66375-424E-489B-BFFE-1C17F3FED7F9}" srcOrd="0" destOrd="0" presId="urn:microsoft.com/office/officeart/2005/8/layout/radial6"/>
    <dgm:cxn modelId="{6704FFB2-38DF-4D71-B2DC-E0B01C87474D}" srcId="{172A19C9-0B3C-43AB-987C-4B2F3C738847}" destId="{C84D1CC1-FD2C-41F5-94DA-61FDB14E353F}" srcOrd="3" destOrd="0" parTransId="{B1D28F60-F270-44DF-BF50-E38A32781E58}" sibTransId="{2466E192-FC83-4348-B338-AF1B7045EB2A}"/>
    <dgm:cxn modelId="{1BEAB12B-ED62-4EBB-A43C-FDCB8A811346}" type="presOf" srcId="{21270B76-FD83-4E66-AAB8-A113909D4517}" destId="{88F62B38-7932-415A-9851-F52D55F5BA3A}" srcOrd="0" destOrd="0" presId="urn:microsoft.com/office/officeart/2005/8/layout/radial6"/>
    <dgm:cxn modelId="{2D96A374-1999-4EF2-96E6-87982DF0B5CC}" type="presOf" srcId="{EBD7527F-BA74-44E5-84C5-2AD1DC00D7C0}" destId="{2F8E5FBD-8A14-4F18-B860-199116F57BBE}" srcOrd="0" destOrd="0" presId="urn:microsoft.com/office/officeart/2005/8/layout/radial6"/>
    <dgm:cxn modelId="{CB8F4513-914C-4587-A72B-133EBFAF3253}" type="presOf" srcId="{C4DEDF95-7208-4844-A5C0-1492C4089F0D}" destId="{EB222061-CEA2-4E92-88D1-757D3445F49A}" srcOrd="0" destOrd="0" presId="urn:microsoft.com/office/officeart/2005/8/layout/radial6"/>
    <dgm:cxn modelId="{D532AF7D-BE0F-4B63-94AB-0A61919DB3C0}" type="presOf" srcId="{8516C157-F852-46A6-85FA-4AD5A50BCC77}" destId="{F7B7FEEF-DB56-446E-AD56-C98ACC321A53}" srcOrd="0" destOrd="0" presId="urn:microsoft.com/office/officeart/2005/8/layout/radial6"/>
    <dgm:cxn modelId="{91477F59-F1AE-4ACB-A6FA-96477DBEB4AE}" type="presOf" srcId="{1092FE58-0571-4F1D-A4FB-7ECFC9DD17CA}" destId="{2738AAB3-25B2-44B8-8C33-0AB05851E7E2}" srcOrd="0" destOrd="0" presId="urn:microsoft.com/office/officeart/2005/8/layout/radial6"/>
    <dgm:cxn modelId="{AE31BC69-4B58-47CE-B196-1C9208B69434}" srcId="{172A19C9-0B3C-43AB-987C-4B2F3C738847}" destId="{8516C157-F852-46A6-85FA-4AD5A50BCC77}" srcOrd="0" destOrd="0" parTransId="{6E2F484D-B823-4C31-ACF3-F4B840EC65A9}" sibTransId="{C4DEDF95-7208-4844-A5C0-1492C4089F0D}"/>
    <dgm:cxn modelId="{4E8838E8-5866-4779-8E00-CD5EA3EC9531}" type="presOf" srcId="{C84D1CC1-FD2C-41F5-94DA-61FDB14E353F}" destId="{B46058B9-87F5-4A7C-8E2C-704D5849A9E9}" srcOrd="0" destOrd="0" presId="urn:microsoft.com/office/officeart/2005/8/layout/radial6"/>
    <dgm:cxn modelId="{FEE935DB-7713-491A-B90D-6FCE43A82925}" type="presParOf" srcId="{2F8E5FBD-8A14-4F18-B860-199116F57BBE}" destId="{5BFE4A3E-5CB9-40F8-9A2D-BACB8B820A3F}" srcOrd="0" destOrd="0" presId="urn:microsoft.com/office/officeart/2005/8/layout/radial6"/>
    <dgm:cxn modelId="{F00C4BA4-0B96-4C91-A351-BD5D850BC20E}" type="presParOf" srcId="{2F8E5FBD-8A14-4F18-B860-199116F57BBE}" destId="{F7B7FEEF-DB56-446E-AD56-C98ACC321A53}" srcOrd="1" destOrd="0" presId="urn:microsoft.com/office/officeart/2005/8/layout/radial6"/>
    <dgm:cxn modelId="{B48F08DE-76A7-470B-88F3-E45B2C634BCE}" type="presParOf" srcId="{2F8E5FBD-8A14-4F18-B860-199116F57BBE}" destId="{BF956297-378C-4D67-8877-AC9086060F77}" srcOrd="2" destOrd="0" presId="urn:microsoft.com/office/officeart/2005/8/layout/radial6"/>
    <dgm:cxn modelId="{F5B70424-6110-47BE-B243-AC7F811C8A28}" type="presParOf" srcId="{2F8E5FBD-8A14-4F18-B860-199116F57BBE}" destId="{EB222061-CEA2-4E92-88D1-757D3445F49A}" srcOrd="3" destOrd="0" presId="urn:microsoft.com/office/officeart/2005/8/layout/radial6"/>
    <dgm:cxn modelId="{C416E81D-ED7B-4968-9D8E-FC9D19EC0948}" type="presParOf" srcId="{2F8E5FBD-8A14-4F18-B860-199116F57BBE}" destId="{2738AAB3-25B2-44B8-8C33-0AB05851E7E2}" srcOrd="4" destOrd="0" presId="urn:microsoft.com/office/officeart/2005/8/layout/radial6"/>
    <dgm:cxn modelId="{3A54929E-A919-479B-813B-A458B7155213}" type="presParOf" srcId="{2F8E5FBD-8A14-4F18-B860-199116F57BBE}" destId="{C497C343-F8CD-4BAC-9BE7-E9A51D5E7EEE}" srcOrd="5" destOrd="0" presId="urn:microsoft.com/office/officeart/2005/8/layout/radial6"/>
    <dgm:cxn modelId="{5701D2C8-6712-4A92-9CEE-1C69D5FA267F}" type="presParOf" srcId="{2F8E5FBD-8A14-4F18-B860-199116F57BBE}" destId="{88F62B38-7932-415A-9851-F52D55F5BA3A}" srcOrd="6" destOrd="0" presId="urn:microsoft.com/office/officeart/2005/8/layout/radial6"/>
    <dgm:cxn modelId="{4A748A8C-65DB-419A-9C40-7365F66F2CD5}" type="presParOf" srcId="{2F8E5FBD-8A14-4F18-B860-199116F57BBE}" destId="{36BC574F-42CB-43AB-B4E5-46C281A2CF6D}" srcOrd="7" destOrd="0" presId="urn:microsoft.com/office/officeart/2005/8/layout/radial6"/>
    <dgm:cxn modelId="{A779AB16-C28F-4D20-B42C-FFC8AB47E6F2}" type="presParOf" srcId="{2F8E5FBD-8A14-4F18-B860-199116F57BBE}" destId="{5C41C97E-D027-4A6B-AD88-8531CD7E9B7A}" srcOrd="8" destOrd="0" presId="urn:microsoft.com/office/officeart/2005/8/layout/radial6"/>
    <dgm:cxn modelId="{7F271DBD-20AB-401C-AEB3-551BD379BECB}" type="presParOf" srcId="{2F8E5FBD-8A14-4F18-B860-199116F57BBE}" destId="{E11BA6E7-7A08-4E53-92CD-6C4F2E8385AF}" srcOrd="9" destOrd="0" presId="urn:microsoft.com/office/officeart/2005/8/layout/radial6"/>
    <dgm:cxn modelId="{B5E8B532-5865-43D3-A875-FC065F39D22B}" type="presParOf" srcId="{2F8E5FBD-8A14-4F18-B860-199116F57BBE}" destId="{B46058B9-87F5-4A7C-8E2C-704D5849A9E9}" srcOrd="10" destOrd="0" presId="urn:microsoft.com/office/officeart/2005/8/layout/radial6"/>
    <dgm:cxn modelId="{DB251E34-5618-486C-B776-17A7F3716422}" type="presParOf" srcId="{2F8E5FBD-8A14-4F18-B860-199116F57BBE}" destId="{EB812DF9-8591-4A48-AF06-E925268F93E8}" srcOrd="11" destOrd="0" presId="urn:microsoft.com/office/officeart/2005/8/layout/radial6"/>
    <dgm:cxn modelId="{2AF6F39C-938C-4D3F-8385-096FAD144F8D}" type="presParOf" srcId="{2F8E5FBD-8A14-4F18-B860-199116F57BBE}" destId="{7AF66375-424E-489B-BFFE-1C17F3FED7F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66375-424E-489B-BFFE-1C17F3FED7F9}">
      <dsp:nvSpPr>
        <dsp:cNvPr id="0" name=""/>
        <dsp:cNvSpPr/>
      </dsp:nvSpPr>
      <dsp:spPr>
        <a:xfrm>
          <a:off x="1591037" y="673879"/>
          <a:ext cx="3526789" cy="3526789"/>
        </a:xfrm>
        <a:prstGeom prst="blockArc">
          <a:avLst>
            <a:gd name="adj1" fmla="val 11150820"/>
            <a:gd name="adj2" fmla="val 16342710"/>
            <a:gd name="adj3" fmla="val 464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BA6E7-7A08-4E53-92CD-6C4F2E8385AF}">
      <dsp:nvSpPr>
        <dsp:cNvPr id="0" name=""/>
        <dsp:cNvSpPr/>
      </dsp:nvSpPr>
      <dsp:spPr>
        <a:xfrm>
          <a:off x="1591296" y="325484"/>
          <a:ext cx="3526789" cy="3526789"/>
        </a:xfrm>
        <a:prstGeom prst="blockArc">
          <a:avLst>
            <a:gd name="adj1" fmla="val 5331221"/>
            <a:gd name="adj2" fmla="val 10454288"/>
            <a:gd name="adj3" fmla="val 464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62B38-7932-415A-9851-F52D55F5BA3A}">
      <dsp:nvSpPr>
        <dsp:cNvPr id="0" name=""/>
        <dsp:cNvSpPr/>
      </dsp:nvSpPr>
      <dsp:spPr>
        <a:xfrm>
          <a:off x="1608726" y="325224"/>
          <a:ext cx="3526789" cy="3526789"/>
        </a:xfrm>
        <a:prstGeom prst="blockArc">
          <a:avLst>
            <a:gd name="adj1" fmla="val 346235"/>
            <a:gd name="adj2" fmla="val 5366015"/>
            <a:gd name="adj3" fmla="val 464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22061-CEA2-4E92-88D1-757D3445F49A}">
      <dsp:nvSpPr>
        <dsp:cNvPr id="0" name=""/>
        <dsp:cNvSpPr/>
      </dsp:nvSpPr>
      <dsp:spPr>
        <a:xfrm>
          <a:off x="1609026" y="674532"/>
          <a:ext cx="3526789" cy="3526789"/>
        </a:xfrm>
        <a:prstGeom prst="blockArc">
          <a:avLst>
            <a:gd name="adj1" fmla="val 16306783"/>
            <a:gd name="adj2" fmla="val 21247870"/>
            <a:gd name="adj3" fmla="val 464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E4A3E-5CB9-40F8-9A2D-BACB8B820A3F}">
      <dsp:nvSpPr>
        <dsp:cNvPr id="0" name=""/>
        <dsp:cNvSpPr/>
      </dsp:nvSpPr>
      <dsp:spPr>
        <a:xfrm>
          <a:off x="2498260" y="1423059"/>
          <a:ext cx="1624712" cy="1624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baseline="0" dirty="0">
              <a:latin typeface="Arial Black" panose="020B0A04020102020204" pitchFamily="34" charset="0"/>
            </a:rPr>
            <a:t>АФК</a:t>
          </a:r>
        </a:p>
      </dsp:txBody>
      <dsp:txXfrm>
        <a:off x="2736194" y="1660993"/>
        <a:ext cx="1148844" cy="1148844"/>
      </dsp:txXfrm>
    </dsp:sp>
    <dsp:sp modelId="{F7B7FEEF-DB56-446E-AD56-C98ACC321A53}">
      <dsp:nvSpPr>
        <dsp:cNvPr id="0" name=""/>
        <dsp:cNvSpPr/>
      </dsp:nvSpPr>
      <dsp:spPr>
        <a:xfrm>
          <a:off x="2249367" y="44247"/>
          <a:ext cx="2353094" cy="13441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baseline="0" dirty="0">
              <a:latin typeface="Arial Black" panose="020B0A04020102020204" pitchFamily="34" charset="0"/>
            </a:rPr>
            <a:t>Образование </a:t>
          </a:r>
        </a:p>
      </dsp:txBody>
      <dsp:txXfrm>
        <a:off x="2593970" y="241088"/>
        <a:ext cx="1663888" cy="950434"/>
      </dsp:txXfrm>
    </dsp:sp>
    <dsp:sp modelId="{2738AAB3-25B2-44B8-8C33-0AB05851E7E2}">
      <dsp:nvSpPr>
        <dsp:cNvPr id="0" name=""/>
        <dsp:cNvSpPr/>
      </dsp:nvSpPr>
      <dsp:spPr>
        <a:xfrm>
          <a:off x="3986144" y="1542809"/>
          <a:ext cx="2199399" cy="14379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baseline="0" dirty="0">
              <a:latin typeface="Arial Black" panose="020B0A04020102020204" pitchFamily="34" charset="0"/>
            </a:rPr>
            <a:t>Рекреация </a:t>
          </a:r>
        </a:p>
      </dsp:txBody>
      <dsp:txXfrm>
        <a:off x="4308239" y="1753398"/>
        <a:ext cx="1555209" cy="1016811"/>
      </dsp:txXfrm>
    </dsp:sp>
    <dsp:sp modelId="{36BC574F-42CB-43AB-B4E5-46C281A2CF6D}">
      <dsp:nvSpPr>
        <dsp:cNvPr id="0" name=""/>
        <dsp:cNvSpPr/>
      </dsp:nvSpPr>
      <dsp:spPr>
        <a:xfrm>
          <a:off x="2234620" y="3079373"/>
          <a:ext cx="2309057" cy="14632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baseline="0" dirty="0">
              <a:latin typeface="Arial Black" panose="020B0A04020102020204" pitchFamily="34" charset="0"/>
            </a:rPr>
            <a:t>Реабилитация</a:t>
          </a:r>
        </a:p>
      </dsp:txBody>
      <dsp:txXfrm>
        <a:off x="2572774" y="3293657"/>
        <a:ext cx="1632749" cy="1034657"/>
      </dsp:txXfrm>
    </dsp:sp>
    <dsp:sp modelId="{B46058B9-87F5-4A7C-8E2C-704D5849A9E9}">
      <dsp:nvSpPr>
        <dsp:cNvPr id="0" name=""/>
        <dsp:cNvSpPr/>
      </dsp:nvSpPr>
      <dsp:spPr>
        <a:xfrm>
          <a:off x="550106" y="1512608"/>
          <a:ext cx="2181669" cy="14983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baseline="0" dirty="0">
              <a:latin typeface="Arial Black" panose="020B0A04020102020204" pitchFamily="34" charset="0"/>
            </a:rPr>
            <a:t>Спорт</a:t>
          </a:r>
        </a:p>
      </dsp:txBody>
      <dsp:txXfrm>
        <a:off x="869604" y="1732042"/>
        <a:ext cx="1542673" cy="1059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oboiko2011@gmail.com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875913"/>
            <a:ext cx="8915399" cy="2262781"/>
          </a:xfrm>
        </p:spPr>
        <p:txBody>
          <a:bodyPr>
            <a:normAutofit fontScale="90000"/>
          </a:bodyPr>
          <a:lstStyle/>
          <a:p>
            <a:b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Всероссийский социальный проект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«Дорога спорта – дорога жизни»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5383369"/>
            <a:ext cx="8915399" cy="1275008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2200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Автор и руководитель проекта Бойко Ольга Яковлевна</a:t>
            </a:r>
            <a:endParaRPr lang="ru-RU" sz="22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2200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Генеральный директор СООБО </a:t>
            </a:r>
            <a:r>
              <a:rPr lang="ru-RU" sz="2200" i="1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ДИСпО</a:t>
            </a:r>
            <a:r>
              <a:rPr lang="ru-RU" sz="2200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-центр, </a:t>
            </a:r>
          </a:p>
          <a:p>
            <a:pPr algn="r"/>
            <a:r>
              <a:rPr lang="ru-RU" sz="2200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исполнительный директор Специального Олимпийского комитета Свердловской области, </a:t>
            </a:r>
          </a:p>
          <a:p>
            <a:pPr algn="r"/>
            <a:r>
              <a:rPr lang="ru-RU" sz="2200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кандидат педагогических наук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221" y="1429555"/>
            <a:ext cx="1909294" cy="22164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481848" y="2967335"/>
            <a:ext cx="6928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ПОДДЕРЖКЕ МИНИСТЕРСТВА     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ЭКОНОМИЧЕСКОГО РАЗВИТИЯ РОССИЙСКОЙ ФЕДЕРАЦИИ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015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189" y="526164"/>
            <a:ext cx="6181860" cy="14688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dorogasporta.ru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0315" y="2743200"/>
            <a:ext cx="5087155" cy="203486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Добро пожаловать!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Заходите. Регистрируйтесь. Участвуйте.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9741" y="101129"/>
            <a:ext cx="43383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21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Желаем плодотворной работы!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(и не забудьте сдать анкету, пожалуйста )</a:t>
            </a:r>
          </a:p>
        </p:txBody>
      </p:sp>
      <p:sp>
        <p:nvSpPr>
          <p:cNvPr id="4" name="Улыбающееся лицо 3"/>
          <p:cNvSpPr/>
          <p:nvPr/>
        </p:nvSpPr>
        <p:spPr>
          <a:xfrm>
            <a:off x="10264461" y="4777379"/>
            <a:ext cx="579550" cy="618869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11612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66682" y="624110"/>
            <a:ext cx="9237929" cy="1280890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Зарегистрирована </a:t>
            </a:r>
            <a:b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19 июля 1995 года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48" t="22295" r="5733" b="5299"/>
          <a:stretch>
            <a:fillRect/>
          </a:stretch>
        </p:blipFill>
        <p:spPr bwMode="auto">
          <a:xfrm>
            <a:off x="7418231" y="624110"/>
            <a:ext cx="4086380" cy="121785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133341" y="197347"/>
            <a:ext cx="105606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endParaRPr lang="ru-RU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ru-RU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u="sng" dirty="0">
                <a:latin typeface="Arial Black" panose="020B0A04020102020204" pitchFamily="34" charset="0"/>
                <a:ea typeface="Times New Roman" panose="02020603050405020304" pitchFamily="18" charset="0"/>
              </a:rPr>
              <a:t>Основные реализуемые  программы</a:t>
            </a:r>
          </a:p>
          <a:p>
            <a:pPr indent="449580" algn="just">
              <a:spcAft>
                <a:spcPts val="0"/>
              </a:spcAft>
            </a:pPr>
            <a:r>
              <a:rPr lang="ru-RU" b="1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1.</a:t>
            </a:r>
            <a:r>
              <a:rPr lang="ru-RU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Межведомственная  социальная программа «Специальная Олимпиада России – уральский вариант».</a:t>
            </a:r>
            <a:r>
              <a:rPr lang="ru-RU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 (Развитие международной спортивной программы для лиц с проблемами в интеллектуальном  развитии «</a:t>
            </a:r>
            <a:r>
              <a:rPr lang="ru-RU" b="1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Special</a:t>
            </a:r>
            <a:r>
              <a:rPr lang="ru-RU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Olympic</a:t>
            </a:r>
            <a:r>
              <a:rPr lang="en-US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s</a:t>
            </a:r>
            <a:r>
              <a:rPr lang="ru-RU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Inс</a:t>
            </a:r>
            <a:r>
              <a:rPr lang="ru-RU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.» на территории Свердловской области)</a:t>
            </a:r>
            <a:r>
              <a:rPr lang="ru-RU" dirty="0">
                <a:latin typeface="Arial Black" panose="020B0A04020102020204" pitchFamily="34" charset="0"/>
                <a:ea typeface="Times New Roman" panose="02020603050405020304" pitchFamily="18" charset="0"/>
              </a:rPr>
              <a:t> – с 2001 года </a:t>
            </a:r>
          </a:p>
          <a:p>
            <a:pPr indent="449580" algn="just">
              <a:spcAft>
                <a:spcPts val="0"/>
              </a:spcAft>
            </a:pPr>
            <a:r>
              <a:rPr lang="ru-RU" b="1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2. Оздоровительно-развивающая летняя программа «Проведение спортивно-экологического лагеря в природном парке «Оленьи ручьи для детей с ограниченными возможностями здоровья и их семей»</a:t>
            </a:r>
            <a:r>
              <a:rPr lang="ru-RU" dirty="0">
                <a:latin typeface="Arial Black" panose="020B0A04020102020204" pitchFamily="34" charset="0"/>
                <a:ea typeface="Times New Roman" panose="02020603050405020304" pitchFamily="18" charset="0"/>
              </a:rPr>
              <a:t> - с 2000 года.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Arial Black" panose="020B0A04020102020204" pitchFamily="34" charset="0"/>
                <a:ea typeface="Times New Roman" panose="02020603050405020304" pitchFamily="18" charset="0"/>
              </a:rPr>
              <a:t>	</a:t>
            </a:r>
            <a:r>
              <a:rPr lang="ru-RU" b="1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3. Программа «Объединенный спорт» - реализация социальной инициативы </a:t>
            </a:r>
            <a:r>
              <a:rPr lang="ru-RU" b="1" i="1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Special</a:t>
            </a:r>
            <a:r>
              <a:rPr lang="ru-RU" b="1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Olympics</a:t>
            </a:r>
            <a:r>
              <a:rPr lang="ru-RU" b="1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Inc</a:t>
            </a:r>
            <a:r>
              <a:rPr lang="ru-RU" b="1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.,</a:t>
            </a:r>
            <a:r>
              <a:rPr lang="ru-RU" dirty="0">
                <a:latin typeface="Arial Black" panose="020B0A04020102020204" pitchFamily="34" charset="0"/>
                <a:ea typeface="Times New Roman" panose="02020603050405020304" pitchFamily="18" charset="0"/>
              </a:rPr>
              <a:t> - с  2005 года. </a:t>
            </a:r>
          </a:p>
          <a:p>
            <a:pPr indent="449580" algn="just">
              <a:spcAft>
                <a:spcPts val="0"/>
              </a:spcAft>
            </a:pPr>
            <a:r>
              <a:rPr lang="ru-RU" dirty="0">
                <a:latin typeface="Arial Black" panose="020B0A04020102020204" pitchFamily="34" charset="0"/>
                <a:ea typeface="Times New Roman" panose="02020603050405020304" pitchFamily="18" charset="0"/>
              </a:rPr>
              <a:t>Создание в Свердловской области команд по игровым видам спорта,  включающих атлетов Специальной Олимпиады и их здоровых сверстников. </a:t>
            </a:r>
          </a:p>
          <a:p>
            <a:pPr indent="449580" algn="just">
              <a:spcAft>
                <a:spcPts val="0"/>
              </a:spcAft>
            </a:pPr>
            <a:r>
              <a:rPr lang="ru-RU" b="1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4. Программа «Сеть поддержки семей» </a:t>
            </a:r>
            <a:r>
              <a:rPr lang="ru-RU" dirty="0">
                <a:latin typeface="Arial Black" panose="020B0A04020102020204" pitchFamily="34" charset="0"/>
                <a:ea typeface="Times New Roman" panose="02020603050405020304" pitchFamily="18" charset="0"/>
              </a:rPr>
              <a:t>- с 2006 г.</a:t>
            </a:r>
          </a:p>
          <a:p>
            <a:pPr indent="449580" algn="just">
              <a:spcAft>
                <a:spcPts val="0"/>
              </a:spcAft>
            </a:pPr>
            <a:r>
              <a:rPr lang="ru-RU" dirty="0">
                <a:latin typeface="Arial Black" panose="020B0A04020102020204" pitchFamily="34" charset="0"/>
                <a:ea typeface="Times New Roman" panose="02020603050405020304" pitchFamily="18" charset="0"/>
              </a:rPr>
              <a:t>Создание системы самопомощи и взаимной поддержки семей, имеющих детей с отклонениями в развитии), на основе спортивных и физкультурно-оздоровительных технологий Специальной Олимпиады. </a:t>
            </a:r>
            <a:endParaRPr lang="ru-RU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26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1069" y="58847"/>
            <a:ext cx="1036749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Цель проекта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Arial Black" panose="020B0A04020102020204" pitchFamily="34" charset="0"/>
                <a:cs typeface="Arial" panose="020B0604020202020204" pitchFamily="34" charset="0"/>
              </a:rPr>
              <a:t>Создание общероссийского ресурсного центра поддержки и развития региональных организаций, реализующих программы по адаптивной физической культуре (спорт, спортивно-оздоровительная деятельность, двигательная рекреация)</a:t>
            </a:r>
            <a:r>
              <a:rPr lang="ru-RU" dirty="0">
                <a:latin typeface="Arial Black" panose="020B0A04020102020204" pitchFamily="34" charset="0"/>
                <a:ea typeface="Courier New" panose="02070309020205020404" pitchFamily="49" charset="0"/>
              </a:rPr>
              <a:t>, направленные на достижение высокого уровня социализации детей с ограниченными возможностями здоровья средствами спорта,  открывающие новые возможности для самореализации, развития личностного потенциала,  укрепления остаточного здоровья, постановки и достижения социально значимых жизненных целей.</a:t>
            </a:r>
            <a:endParaRPr lang="ru-RU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r>
              <a:rPr lang="ru-RU" b="1" dirty="0"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  <a:endParaRPr lang="ru-RU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Задачи проекта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latin typeface="Arial Black" panose="020B0A04020102020204" pitchFamily="34" charset="0"/>
                <a:cs typeface="Arial" panose="020B0604020202020204" pitchFamily="34" charset="0"/>
              </a:rPr>
              <a:t>1. Аккумуляция,  тиражирование, внедрение в практику лучших российских и зарубежных методик и практик адаптивной физической культуры.</a:t>
            </a:r>
          </a:p>
          <a:p>
            <a:r>
              <a:rPr lang="ru-RU" dirty="0">
                <a:latin typeface="Arial Black" panose="020B0A04020102020204" pitchFamily="34" charset="0"/>
                <a:cs typeface="Arial" panose="020B0604020202020204" pitchFamily="34" charset="0"/>
              </a:rPr>
              <a:t>2. Развитие региональных организаций-участников. </a:t>
            </a:r>
          </a:p>
          <a:p>
            <a:r>
              <a:rPr lang="ru-RU" dirty="0">
                <a:latin typeface="Arial Black" panose="020B0A04020102020204" pitchFamily="34" charset="0"/>
                <a:cs typeface="Arial" panose="020B0604020202020204" pitchFamily="34" charset="0"/>
              </a:rPr>
              <a:t>3. Укрепление методической базы развития физкультурно-спортивных программ для лиц с ограниченными возможностями здоровья в России. </a:t>
            </a:r>
          </a:p>
          <a:p>
            <a:r>
              <a:rPr lang="ru-RU" dirty="0">
                <a:latin typeface="Arial Black" panose="020B0A04020102020204" pitchFamily="34" charset="0"/>
                <a:cs typeface="Arial" panose="020B0604020202020204" pitchFamily="34" charset="0"/>
              </a:rPr>
              <a:t>4. Повышение профессионального уровня организаций-партнеров и освоение новых компетенций лицами, вовлеченными в процессы реабилитации и адаптации лиц с ОВЗ. </a:t>
            </a:r>
          </a:p>
          <a:p>
            <a:r>
              <a:rPr lang="ru-RU" dirty="0">
                <a:latin typeface="Arial Black" panose="020B0A04020102020204" pitchFamily="34" charset="0"/>
                <a:cs typeface="Arial" panose="020B0604020202020204" pitchFamily="34" charset="0"/>
              </a:rPr>
              <a:t>5. Создание площадок для  общения профессионалов в области адаптивной физической культуры.</a:t>
            </a:r>
          </a:p>
          <a:p>
            <a:r>
              <a:rPr lang="ru-RU" dirty="0">
                <a:latin typeface="Arial Black" panose="020B0A04020102020204" pitchFamily="34" charset="0"/>
                <a:cs typeface="Arial" panose="020B0604020202020204" pitchFamily="34" charset="0"/>
              </a:rPr>
              <a:t>6. Развитие спортивного </a:t>
            </a:r>
            <a:r>
              <a:rPr lang="ru-RU" dirty="0" err="1">
                <a:latin typeface="Arial Black" panose="020B0A04020102020204" pitchFamily="34" charset="0"/>
                <a:cs typeface="Arial" panose="020B0604020202020204" pitchFamily="34" charset="0"/>
              </a:rPr>
              <a:t>волонтерства</a:t>
            </a:r>
            <a:r>
              <a:rPr lang="ru-RU" dirty="0">
                <a:latin typeface="Arial Black" panose="020B0A04020102020204" pitchFamily="34" charset="0"/>
                <a:cs typeface="Arial" panose="020B0604020202020204" pitchFamily="34" charset="0"/>
              </a:rPr>
              <a:t> в сфере адаптивной физической культуры.</a:t>
            </a:r>
            <a:r>
              <a:rPr lang="ru-RU" dirty="0">
                <a:latin typeface="Arial Black" panose="020B0A040201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478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3803" y="2274838"/>
            <a:ext cx="9105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0620" y="592428"/>
            <a:ext cx="8319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31832" y="624110"/>
            <a:ext cx="9572780" cy="128089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Адаптивная физическая культура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Рисунок 8" descr="C:\Users\Ольга\Desktop\ФОТО 2013\ДИСпО-центр\1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65206" y="1226957"/>
            <a:ext cx="3670478" cy="283442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45304313"/>
              </p:ext>
            </p:extLst>
          </p:nvPr>
        </p:nvGraphicFramePr>
        <p:xfrm>
          <a:off x="1416676" y="2274838"/>
          <a:ext cx="6735651" cy="45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267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51100" y="623888"/>
            <a:ext cx="9740900" cy="1281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Аккумуляция,  тиражирование, внедрение 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лучших российских и зарубежных методик и практик адаптивной физической культуры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СТАЖИРОВКА ГРУППЫ  РОССИЙСКИХ СПЕЦИАЛИСТОВ</a:t>
            </a:r>
            <a:br>
              <a:rPr lang="ru-RU" sz="2400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«ДВИГАТЕЛЬНАЯ РЕАБИЛИТАЦИЯ 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ДЕТЕЙ И ВЗРОСЛЫХ С ОГРАНИЧЕННЫМИ ВОЗМОЖНОСТЯМИ ЗДОРОВЬЯ»</a:t>
            </a:r>
            <a:br>
              <a:rPr lang="ru-RU" sz="2400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</a:br>
            <a:br>
              <a:rPr lang="ru-RU" sz="2400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13 -  21 ФЕВРАЛЯ 2016 ГОДА   </a:t>
            </a:r>
            <a:br>
              <a:rPr lang="ru-RU" sz="2400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</a:br>
            <a:br>
              <a:rPr lang="ru-RU" sz="2400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ЧЕХИЯ: 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- Прага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- </a:t>
            </a:r>
            <a:r>
              <a:rPr lang="ru-RU" sz="2400" b="1" i="1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Янске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b="1" i="1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Лазны</a:t>
            </a:r>
            <a:br>
              <a:rPr lang="ru-RU" sz="2800" dirty="0"/>
            </a:b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5528" y="4124864"/>
            <a:ext cx="3748629" cy="210997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72782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9938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ПАРТНЕРЫ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1983" y="1504279"/>
            <a:ext cx="873594" cy="693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cs623719.vk.me/v623719005/3e396/IDouNGjVYHg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43955" y="2727684"/>
            <a:ext cx="510862" cy="648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pobedavmeste.ru/cache/com_zoo/images/new_turnir_logo_9efe27c08c535441fa28e70ca15c8e92.jpg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22739" y="3768948"/>
            <a:ext cx="1270280" cy="6227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5642" y="4952596"/>
            <a:ext cx="976625" cy="548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9" descr="http://www.ulsu.ru/i/ullica.png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21983" y="5925732"/>
            <a:ext cx="832834" cy="70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086636" y="1525393"/>
            <a:ext cx="78861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социальной политики Свердловской области</a:t>
            </a:r>
          </a:p>
          <a:p>
            <a:endParaRPr lang="ru-RU" sz="2400" b="1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86636" y="2266682"/>
            <a:ext cx="7654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Свердловский областной центр </a:t>
            </a:r>
            <a:r>
              <a:rPr lang="ru-RU" sz="2400" b="1" dirty="0">
                <a:latin typeface="Arial Black" panose="020B0A04020102020204" pitchFamily="34" charset="0"/>
              </a:rPr>
              <a:t>реабилитации инвалидов</a:t>
            </a:r>
          </a:p>
          <a:p>
            <a:endParaRPr lang="ru-RU" sz="2400" b="1" dirty="0">
              <a:latin typeface="Arial Black" panose="020B0A04020102020204" pitchFamily="34" charset="0"/>
            </a:endParaRPr>
          </a:p>
          <a:p>
            <a:r>
              <a:rPr lang="ru-RU" sz="2400" b="1" dirty="0">
                <a:latin typeface="Arial Black" panose="020B0A04020102020204" pitchFamily="34" charset="0"/>
              </a:rPr>
              <a:t>Благотворительный фонд «Победим вместе» (г. Москва)</a:t>
            </a:r>
          </a:p>
          <a:p>
            <a:endParaRPr lang="ru-RU" sz="2400" b="1" dirty="0">
              <a:latin typeface="Arial Black" panose="020B0A04020102020204" pitchFamily="34" charset="0"/>
            </a:endParaRPr>
          </a:p>
          <a:p>
            <a:r>
              <a:rPr lang="ru-RU" sz="2400" b="1" dirty="0">
                <a:latin typeface="Arial Black" panose="020B0A04020102020204" pitchFamily="34" charset="0"/>
              </a:rPr>
              <a:t>Благотворительный фонд «</a:t>
            </a:r>
            <a:r>
              <a:rPr lang="ru-RU" sz="2400" b="1" dirty="0" err="1">
                <a:latin typeface="Arial Black" panose="020B0A04020102020204" pitchFamily="34" charset="0"/>
              </a:rPr>
              <a:t>ДаунсайдАп</a:t>
            </a:r>
            <a:r>
              <a:rPr lang="ru-RU" sz="2400" b="1" dirty="0">
                <a:latin typeface="Arial Black" panose="020B0A04020102020204" pitchFamily="34" charset="0"/>
              </a:rPr>
              <a:t>» </a:t>
            </a:r>
          </a:p>
          <a:p>
            <a:r>
              <a:rPr lang="ru-RU" sz="2400" b="1" dirty="0">
                <a:latin typeface="Arial Black" panose="020B0A04020102020204" pitchFamily="34" charset="0"/>
              </a:rPr>
              <a:t>(г. Москва)</a:t>
            </a:r>
          </a:p>
          <a:p>
            <a:endParaRPr lang="ru-RU" sz="2400" dirty="0">
              <a:latin typeface="Arial Black" panose="020B0A04020102020204" pitchFamily="34" charset="0"/>
            </a:endParaRPr>
          </a:p>
          <a:p>
            <a:r>
              <a:rPr lang="ru-RU" sz="2400" dirty="0">
                <a:latin typeface="Arial Black" panose="020B0A04020102020204" pitchFamily="34" charset="0"/>
              </a:rPr>
              <a:t>Ульяновский государственный университет</a:t>
            </a:r>
          </a:p>
        </p:txBody>
      </p:sp>
    </p:spTree>
    <p:extLst>
      <p:ext uri="{BB962C8B-B14F-4D97-AF65-F5344CB8AC3E}">
        <p14:creationId xmlns:p14="http://schemas.microsoft.com/office/powerpoint/2010/main" val="380124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00012" y="624110"/>
            <a:ext cx="9804600" cy="58650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СПЕЦИАЛИСТЫ РАЗЛИЧНОГО ПРОФИЛЯ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62260"/>
              </p:ext>
            </p:extLst>
          </p:nvPr>
        </p:nvGraphicFramePr>
        <p:xfrm>
          <a:off x="759854" y="1584099"/>
          <a:ext cx="11037194" cy="4661703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117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0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9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Бойко Ольга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Яковлевна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директор общественной организации </a:t>
                      </a:r>
                      <a:r>
                        <a:rPr lang="ru-RU" sz="1400" dirty="0" err="1">
                          <a:effectLst/>
                          <a:latin typeface="Arial Black" panose="020B0A04020102020204" pitchFamily="34" charset="0"/>
                        </a:rPr>
                        <a:t>ДИСпО</a:t>
                      </a: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-центр,  руководитель Специального Олимпийского комитета Свердловской области,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кандидат педагогических наук 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Медведская </a:t>
                      </a:r>
                      <a:r>
                        <a:rPr lang="ru-RU" sz="1400" dirty="0" err="1">
                          <a:effectLst/>
                          <a:latin typeface="Arial Black" panose="020B0A04020102020204" pitchFamily="34" charset="0"/>
                        </a:rPr>
                        <a:t>Диляра</a:t>
                      </a: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 Рашидовна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заместитель министра социальной политики Свердловской области, доцент Уральской медицинской академии, кандидат медицинских наук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 Black" panose="020B0A04020102020204" pitchFamily="34" charset="0"/>
                        </a:rPr>
                        <a:t>Онохова</a:t>
                      </a: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 Татьяна Сергеевна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директор Свердловского областного центра реабилитации инвалидов 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 Black" panose="020B0A04020102020204" pitchFamily="34" charset="0"/>
                        </a:rPr>
                        <a:t>Каленик</a:t>
                      </a: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  Елена Николаевна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доцент кафедры физической культуры Института медицины и реабилитации Ульяновского государственного университета, кандидат педагогических наук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(г. Ульяновск)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Ахмедова Елена Алексеевна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руководитель школы плавания для детей с синдромом Дауна благотворительного фонда «Победим вместе» (г. Москва)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Зубенко Максим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Борисович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специалист по спортивной работе благотворительного фонда «</a:t>
                      </a:r>
                      <a:r>
                        <a:rPr lang="ru-RU" sz="1400" dirty="0" err="1">
                          <a:effectLst/>
                          <a:latin typeface="Arial Black" panose="020B0A04020102020204" pitchFamily="34" charset="0"/>
                        </a:rPr>
                        <a:t>ДаунсайдАп</a:t>
                      </a: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(г. Москва)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810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240924" y="553792"/>
            <a:ext cx="916975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Аккумуляция 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Изучение технологии: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стажировка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работа с источниками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обсуждение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создание организационных предпосылок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описание, стандартизация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Тиражирование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информирование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методическое сопровождение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Внедрение 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организация практических занятий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лечебные туры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обучение специалистов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создание кабинетов, центров</a:t>
            </a:r>
          </a:p>
          <a:p>
            <a:pPr marL="285750" indent="-285750">
              <a:buFontTx/>
              <a:buChar char="-"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ВСЕРОССИЙСКАЯ КОНФЕРЕНЦИЯ В УЛЬЯНОВСКЕ 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(сентябрь 2016 г.)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488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ОБРАТНАЯ СВЯЗЬ</a:t>
            </a:r>
          </a:p>
        </p:txBody>
      </p:sp>
      <p:pic>
        <p:nvPicPr>
          <p:cNvPr id="3" name="Picture 3" descr="C:\Users\dynamo\Documents\SPECIAL OLYMPICS\YAP &amp; FAMILIES\YAP Pics\Pics 020212\YA_Maureen\DSCN673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63693" y="1771427"/>
            <a:ext cx="2511928" cy="335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92428" y="58847"/>
            <a:ext cx="855157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физическая реабилитация инвалидов: место и роль в медицинской и социальной реабилитации;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адаптивная физическая культура: функции и полномочия министерств социальной политики, физической культуры и спорта;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востребованные виды двигательной реабилитации, их эффективность;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услуги по двигательной реабилитации, предоставляемые в рамках государственных гарантий (количество, качество, </a:t>
            </a:r>
            <a:r>
              <a:rPr lang="ru-RU" sz="1600" dirty="0" err="1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эффективнось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услуги по двигательной реабилитации, предоставляемые некоммерческими и коммерческими организациями, кто и сколько платит;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чего нам не хватает? за чем мы ездим в другие города и страны?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нужен ли спорт каждому ребенку с ОВЗ? какими видами массового спорта и в каком формате нужно заниматься?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роль и место ИПРА в двигательной реабилитации инвалидов средствами адаптивной физической культуры;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что делать вообще и что в первую очередь?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en-US" u="sng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oboiko2011@gmail.com</a:t>
            </a:r>
            <a:endParaRPr lang="en-US" u="sng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endParaRPr lang="ru-RU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0021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517</Words>
  <Application>Microsoft Office PowerPoint</Application>
  <PresentationFormat>Широкоэкранный</PresentationFormat>
  <Paragraphs>109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Arial Black</vt:lpstr>
      <vt:lpstr>Calibri</vt:lpstr>
      <vt:lpstr>Century Gothic</vt:lpstr>
      <vt:lpstr>Courier New</vt:lpstr>
      <vt:lpstr>Symbol</vt:lpstr>
      <vt:lpstr>Times New Roman</vt:lpstr>
      <vt:lpstr>Wingdings 3</vt:lpstr>
      <vt:lpstr>Легкий дым</vt:lpstr>
      <vt:lpstr>   Всероссийский социальный проект «Дорога спорта – дорога жизни»</vt:lpstr>
      <vt:lpstr>Зарегистрирована  19 июля 1995 года</vt:lpstr>
      <vt:lpstr>Презентация PowerPoint</vt:lpstr>
      <vt:lpstr>Адаптивная физическая культура</vt:lpstr>
      <vt:lpstr>Аккумуляция,  тиражирование, внедрение  лучших российских и зарубежных методик и практик адаптивной физической культуры  СТАЖИРОВКА ГРУППЫ  РОССИЙСКИХ СПЕЦИАЛИСТОВ «ДВИГАТЕЛЬНАЯ РЕАБИЛИТАЦИЯ  ДЕТЕЙ И ВЗРОСЛЫХ С ОГРАНИЧЕННЫМИ ВОЗМОЖНОСТЯМИ ЗДОРОВЬЯ»  13 -  21 ФЕВРАЛЯ 2016 ГОДА     ЧЕХИЯ:  - Прага - Янске Лазны </vt:lpstr>
      <vt:lpstr>ПАРТНЕРЫ</vt:lpstr>
      <vt:lpstr>СПЕЦИАЛИСТЫ РАЗЛИЧНОГО ПРОФИЛЯ</vt:lpstr>
      <vt:lpstr>Презентация PowerPoint</vt:lpstr>
      <vt:lpstr>ОБРАТНАЯ СВЯЗЬ</vt:lpstr>
      <vt:lpstr>dorogasporta.ru</vt:lpstr>
      <vt:lpstr>Желаем плодотворной работы!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социальный проект «Дорога спорта – дорога жизни»</dc:title>
  <dc:creator>RePack by Diakov</dc:creator>
  <cp:lastModifiedBy>Anton Matushkin</cp:lastModifiedBy>
  <cp:revision>15</cp:revision>
  <dcterms:created xsi:type="dcterms:W3CDTF">2016-03-29T18:41:44Z</dcterms:created>
  <dcterms:modified xsi:type="dcterms:W3CDTF">2016-04-06T04:21:00Z</dcterms:modified>
</cp:coreProperties>
</file>