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72" r:id="rId1"/>
  </p:sldMasterIdLst>
  <p:notesMasterIdLst>
    <p:notesMasterId r:id="rId20"/>
  </p:notesMasterIdLst>
  <p:sldIdLst>
    <p:sldId id="256" r:id="rId2"/>
    <p:sldId id="298" r:id="rId3"/>
    <p:sldId id="257" r:id="rId4"/>
    <p:sldId id="313" r:id="rId5"/>
    <p:sldId id="315" r:id="rId6"/>
    <p:sldId id="316" r:id="rId7"/>
    <p:sldId id="317" r:id="rId8"/>
    <p:sldId id="318" r:id="rId9"/>
    <p:sldId id="319" r:id="rId10"/>
    <p:sldId id="287" r:id="rId11"/>
    <p:sldId id="320" r:id="rId12"/>
    <p:sldId id="301" r:id="rId13"/>
    <p:sldId id="302" r:id="rId14"/>
    <p:sldId id="321" r:id="rId15"/>
    <p:sldId id="290" r:id="rId16"/>
    <p:sldId id="297" r:id="rId17"/>
    <p:sldId id="322" r:id="rId18"/>
    <p:sldId id="29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3" autoAdjust="0"/>
    <p:restoredTop sz="93516" autoAdjust="0"/>
  </p:normalViewPr>
  <p:slideViewPr>
    <p:cSldViewPr>
      <p:cViewPr varScale="1">
        <p:scale>
          <a:sx n="70" d="100"/>
          <a:sy n="70" d="100"/>
        </p:scale>
        <p:origin x="13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2001</c:v>
                </c:pt>
                <c:pt idx="1">
                  <c:v>2003</c:v>
                </c:pt>
                <c:pt idx="2">
                  <c:v>2007</c:v>
                </c:pt>
                <c:pt idx="3">
                  <c:v>2009</c:v>
                </c:pt>
                <c:pt idx="4">
                  <c:v>2013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150</c:v>
                </c:pt>
                <c:pt idx="1">
                  <c:v>2360</c:v>
                </c:pt>
                <c:pt idx="2">
                  <c:v>3850</c:v>
                </c:pt>
                <c:pt idx="3">
                  <c:v>5510</c:v>
                </c:pt>
                <c:pt idx="4">
                  <c:v>6540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2001</c:v>
                </c:pt>
                <c:pt idx="1">
                  <c:v>2003</c:v>
                </c:pt>
                <c:pt idx="2">
                  <c:v>2007</c:v>
                </c:pt>
                <c:pt idx="3">
                  <c:v>2009</c:v>
                </c:pt>
                <c:pt idx="4">
                  <c:v>2013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2001</c:v>
                </c:pt>
                <c:pt idx="1">
                  <c:v>2003</c:v>
                </c:pt>
                <c:pt idx="2">
                  <c:v>2007</c:v>
                </c:pt>
                <c:pt idx="3">
                  <c:v>2009</c:v>
                </c:pt>
                <c:pt idx="4">
                  <c:v>2013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404656528"/>
        <c:axId val="-1404663600"/>
        <c:axId val="-1367888896"/>
      </c:bar3DChart>
      <c:catAx>
        <c:axId val="-1404656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404663600"/>
        <c:crosses val="autoZero"/>
        <c:auto val="1"/>
        <c:lblAlgn val="ctr"/>
        <c:lblOffset val="100"/>
        <c:noMultiLvlLbl val="0"/>
      </c:catAx>
      <c:valAx>
        <c:axId val="-1404663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404656528"/>
        <c:crosses val="autoZero"/>
        <c:crossBetween val="between"/>
      </c:valAx>
      <c:serAx>
        <c:axId val="-1367888896"/>
        <c:scaling>
          <c:orientation val="minMax"/>
        </c:scaling>
        <c:delete val="0"/>
        <c:axPos val="b"/>
        <c:majorTickMark val="out"/>
        <c:minorTickMark val="none"/>
        <c:tickLblPos val="nextTo"/>
        <c:crossAx val="-1404663600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1968</c:v>
                </c:pt>
                <c:pt idx="1">
                  <c:v>1990</c:v>
                </c:pt>
                <c:pt idx="2">
                  <c:v>2000</c:v>
                </c:pt>
                <c:pt idx="3">
                  <c:v>2009</c:v>
                </c:pt>
                <c:pt idx="4">
                  <c:v>2011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1000</c:v>
                </c:pt>
                <c:pt idx="1">
                  <c:v>750000</c:v>
                </c:pt>
                <c:pt idx="2">
                  <c:v>1200000</c:v>
                </c:pt>
                <c:pt idx="3">
                  <c:v>2500000</c:v>
                </c:pt>
                <c:pt idx="4">
                  <c:v>3500000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1968</c:v>
                </c:pt>
                <c:pt idx="1">
                  <c:v>1990</c:v>
                </c:pt>
                <c:pt idx="2">
                  <c:v>2000</c:v>
                </c:pt>
                <c:pt idx="3">
                  <c:v>2009</c:v>
                </c:pt>
                <c:pt idx="4">
                  <c:v>2011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1968</c:v>
                </c:pt>
                <c:pt idx="1">
                  <c:v>1990</c:v>
                </c:pt>
                <c:pt idx="2">
                  <c:v>2000</c:v>
                </c:pt>
                <c:pt idx="3">
                  <c:v>2009</c:v>
                </c:pt>
                <c:pt idx="4">
                  <c:v>2011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404668496"/>
        <c:axId val="-1404655440"/>
        <c:axId val="-1367735296"/>
      </c:bar3DChart>
      <c:catAx>
        <c:axId val="-140466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404655440"/>
        <c:crosses val="autoZero"/>
        <c:auto val="1"/>
        <c:lblAlgn val="ctr"/>
        <c:lblOffset val="100"/>
        <c:noMultiLvlLbl val="0"/>
      </c:catAx>
      <c:valAx>
        <c:axId val="-1404655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404668496"/>
        <c:crosses val="autoZero"/>
        <c:crossBetween val="between"/>
      </c:valAx>
      <c:serAx>
        <c:axId val="-1367735296"/>
        <c:scaling>
          <c:orientation val="minMax"/>
        </c:scaling>
        <c:delete val="0"/>
        <c:axPos val="b"/>
        <c:majorTickMark val="out"/>
        <c:minorTickMark val="none"/>
        <c:tickLblPos val="nextTo"/>
        <c:crossAx val="-1404655440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0.29155</cdr:x>
      <cdr:y>0.11904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310754" cy="39627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69C69-CD61-4CA5-9041-C77BCA0A400A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926AF-1144-4C73-A29F-531FAD3CCD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536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7A8B-88A3-4136-963D-CD3D1FBAF2B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8FD2-F7EE-4386-ADDB-446A94060F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7A8B-88A3-4136-963D-CD3D1FBAF2B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8FD2-F7EE-4386-ADDB-446A94060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7A8B-88A3-4136-963D-CD3D1FBAF2B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8FD2-F7EE-4386-ADDB-446A94060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7A8B-88A3-4136-963D-CD3D1FBAF2B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8FD2-F7EE-4386-ADDB-446A94060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7A8B-88A3-4136-963D-CD3D1FBAF2B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66A8FD2-F7EE-4386-ADDB-446A94060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7A8B-88A3-4136-963D-CD3D1FBAF2B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8FD2-F7EE-4386-ADDB-446A94060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7A8B-88A3-4136-963D-CD3D1FBAF2B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8FD2-F7EE-4386-ADDB-446A94060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7A8B-88A3-4136-963D-CD3D1FBAF2B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8FD2-F7EE-4386-ADDB-446A94060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7A8B-88A3-4136-963D-CD3D1FBAF2B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8FD2-F7EE-4386-ADDB-446A94060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7A8B-88A3-4136-963D-CD3D1FBAF2B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8FD2-F7EE-4386-ADDB-446A94060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7A8B-88A3-4136-963D-CD3D1FBAF2B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8FD2-F7EE-4386-ADDB-446A94060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EE07A8B-88A3-4136-963D-CD3D1FBAF2B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6A8FD2-F7EE-4386-ADDB-446A94060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  <a:effectLst/>
              </a:rPr>
              <a:t>Роль </a:t>
            </a:r>
            <a:r>
              <a:rPr lang="ru-RU" sz="3100" dirty="0">
                <a:solidFill>
                  <a:srgbClr val="C00000"/>
                </a:solidFill>
                <a:effectLst/>
              </a:rPr>
              <a:t>массового спорта в повышении качества жизни и социальной реабилитации </a:t>
            </a:r>
            <a:r>
              <a:rPr lang="ru-RU" sz="3100" dirty="0" smtClean="0">
                <a:solidFill>
                  <a:srgbClr val="C00000"/>
                </a:solidFill>
                <a:effectLst/>
              </a:rPr>
              <a:t>детей и взрослых </a:t>
            </a:r>
            <a:r>
              <a:rPr lang="ru-RU" sz="3100" dirty="0">
                <a:solidFill>
                  <a:srgbClr val="C00000"/>
                </a:solidFill>
                <a:effectLst/>
              </a:rPr>
              <a:t>с ограниченными возможностями здоровья</a:t>
            </a:r>
            <a:r>
              <a:rPr lang="ru-RU" sz="3100" dirty="0">
                <a:effectLst/>
              </a:rPr>
              <a:t>. </a:t>
            </a: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endParaRPr lang="ru-RU" sz="31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355976" y="1600200"/>
            <a:ext cx="4392488" cy="4925144"/>
          </a:xfrm>
        </p:spPr>
        <p:txBody>
          <a:bodyPr>
            <a:normAutofit/>
          </a:bodyPr>
          <a:lstStyle/>
          <a:p>
            <a:pPr marL="137160" indent="0" algn="r">
              <a:buNone/>
            </a:pPr>
            <a:endParaRPr lang="ru-RU" sz="1600" b="1" dirty="0" smtClean="0">
              <a:latin typeface="+mj-lt"/>
              <a:cs typeface="Arial" panose="020B0604020202020204" pitchFamily="34" charset="0"/>
            </a:endParaRPr>
          </a:p>
          <a:p>
            <a:pPr marL="137160" indent="0" algn="r">
              <a:buNone/>
            </a:pPr>
            <a:endParaRPr lang="ru-RU" sz="1600" b="1" dirty="0" smtClean="0">
              <a:latin typeface="+mj-lt"/>
              <a:cs typeface="Arial" panose="020B0604020202020204" pitchFamily="34" charset="0"/>
            </a:endParaRPr>
          </a:p>
          <a:p>
            <a:pPr marL="137160" indent="0" algn="r">
              <a:buNone/>
            </a:pPr>
            <a:endParaRPr lang="ru-RU" sz="1600" b="1" dirty="0" smtClean="0">
              <a:latin typeface="+mj-lt"/>
              <a:cs typeface="Arial" panose="020B0604020202020204" pitchFamily="34" charset="0"/>
            </a:endParaRPr>
          </a:p>
          <a:p>
            <a:pPr marL="137160" indent="0" algn="r">
              <a:buNone/>
            </a:pPr>
            <a:endParaRPr lang="ru-RU" sz="1600" b="1" dirty="0">
              <a:latin typeface="+mj-lt"/>
              <a:cs typeface="Arial" panose="020B0604020202020204" pitchFamily="34" charset="0"/>
            </a:endParaRPr>
          </a:p>
          <a:p>
            <a:pPr marL="137160" indent="0" algn="r">
              <a:buNone/>
            </a:pPr>
            <a:endParaRPr lang="ru-RU" sz="1600" b="1" dirty="0" smtClean="0">
              <a:latin typeface="+mj-lt"/>
              <a:cs typeface="Arial" panose="020B0604020202020204" pitchFamily="34" charset="0"/>
            </a:endParaRPr>
          </a:p>
          <a:p>
            <a:pPr marL="137160" indent="0" algn="r">
              <a:buNone/>
            </a:pPr>
            <a:endParaRPr lang="ru-RU" sz="1600" b="1" dirty="0">
              <a:latin typeface="+mj-lt"/>
              <a:cs typeface="Arial" panose="020B0604020202020204" pitchFamily="34" charset="0"/>
            </a:endParaRPr>
          </a:p>
          <a:p>
            <a:pPr marL="137160" indent="0" algn="r">
              <a:buNone/>
            </a:pPr>
            <a:endParaRPr lang="ru-RU" sz="1600" b="1" dirty="0" smtClean="0">
              <a:latin typeface="+mj-lt"/>
              <a:cs typeface="Arial" panose="020B0604020202020204" pitchFamily="34" charset="0"/>
            </a:endParaRPr>
          </a:p>
          <a:p>
            <a:pPr marL="137160" indent="0" algn="r">
              <a:buNone/>
            </a:pPr>
            <a:endParaRPr lang="ru-RU" sz="1400" b="1" dirty="0" smtClean="0">
              <a:latin typeface="+mj-lt"/>
              <a:cs typeface="Arial" panose="020B0604020202020204" pitchFamily="34" charset="0"/>
            </a:endParaRPr>
          </a:p>
          <a:p>
            <a:pPr marL="137160" indent="0" algn="r">
              <a:buNone/>
            </a:pPr>
            <a:endParaRPr lang="ru-RU" sz="1400" b="1" dirty="0">
              <a:latin typeface="+mj-lt"/>
              <a:cs typeface="Arial" panose="020B0604020202020204" pitchFamily="34" charset="0"/>
            </a:endParaRPr>
          </a:p>
          <a:p>
            <a:pPr marL="137160" indent="0" algn="r">
              <a:buNone/>
            </a:pPr>
            <a:endParaRPr lang="ru-RU" sz="1400" b="1" dirty="0" smtClean="0">
              <a:latin typeface="+mj-lt"/>
              <a:cs typeface="Arial" panose="020B0604020202020204" pitchFamily="34" charset="0"/>
            </a:endParaRPr>
          </a:p>
          <a:p>
            <a:pPr marL="137160" indent="0" algn="r">
              <a:buNone/>
            </a:pPr>
            <a:endParaRPr lang="ru-RU" sz="1800" b="1" dirty="0">
              <a:latin typeface="+mj-lt"/>
              <a:cs typeface="Arial" panose="020B0604020202020204" pitchFamily="34" charset="0"/>
            </a:endParaRPr>
          </a:p>
          <a:p>
            <a:pPr marL="137160" indent="0" algn="r">
              <a:buNone/>
            </a:pPr>
            <a:r>
              <a:rPr lang="ru-RU" sz="1800" b="1" dirty="0" smtClean="0">
                <a:latin typeface="+mj-lt"/>
                <a:cs typeface="Arial" panose="020B0604020202020204" pitchFamily="34" charset="0"/>
              </a:rPr>
              <a:t>О</a:t>
            </a:r>
            <a:r>
              <a:rPr lang="ru-RU" sz="1800" b="1" dirty="0" smtClean="0">
                <a:latin typeface="+mj-lt"/>
                <a:cs typeface="Arial" panose="020B0604020202020204" pitchFamily="34" charset="0"/>
              </a:rPr>
              <a:t>. Я. Бойко, </a:t>
            </a:r>
            <a:r>
              <a:rPr lang="ru-RU" sz="1800" b="1" dirty="0" err="1" smtClean="0">
                <a:latin typeface="+mj-lt"/>
                <a:cs typeface="Arial" panose="020B0604020202020204" pitchFamily="34" charset="0"/>
              </a:rPr>
              <a:t>к.п.н</a:t>
            </a:r>
            <a:r>
              <a:rPr lang="ru-RU" sz="1800" b="1" dirty="0" smtClean="0">
                <a:latin typeface="+mj-lt"/>
                <a:cs typeface="Arial" panose="020B0604020202020204" pitchFamily="34" charset="0"/>
              </a:rPr>
              <a:t>., </a:t>
            </a:r>
          </a:p>
          <a:p>
            <a:pPr marL="137160" indent="0" algn="r">
              <a:buNone/>
            </a:pPr>
            <a:r>
              <a:rPr lang="ru-RU" sz="1800" b="1" dirty="0" smtClean="0">
                <a:latin typeface="+mj-lt"/>
                <a:cs typeface="Arial" panose="020B0604020202020204" pitchFamily="34" charset="0"/>
              </a:rPr>
              <a:t>исполнительный директор Специального Олимпийского </a:t>
            </a:r>
          </a:p>
          <a:p>
            <a:pPr marL="137160" indent="0" algn="r">
              <a:buNone/>
            </a:pPr>
            <a:r>
              <a:rPr lang="ru-RU" sz="1800" b="1" dirty="0" smtClean="0">
                <a:latin typeface="+mj-lt"/>
                <a:cs typeface="Arial" panose="020B0604020202020204" pitchFamily="34" charset="0"/>
              </a:rPr>
              <a:t>комитета Свердловской </a:t>
            </a:r>
            <a:r>
              <a:rPr lang="ru-RU" sz="1800" b="1" dirty="0" smtClean="0">
                <a:latin typeface="+mj-lt"/>
                <a:cs typeface="Arial" panose="020B0604020202020204" pitchFamily="34" charset="0"/>
              </a:rPr>
              <a:t>области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42878" y="4930932"/>
            <a:ext cx="8249602" cy="1323439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lvl="0" algn="r"/>
            <a:endParaRPr lang="ru-RU" sz="1600" b="1" dirty="0" smtClean="0">
              <a:latin typeface="+mj-lt"/>
            </a:endParaRPr>
          </a:p>
          <a:p>
            <a:pPr lvl="0" algn="r"/>
            <a:endParaRPr lang="ru-RU" sz="1600" b="1" dirty="0" smtClean="0">
              <a:latin typeface="+mj-lt"/>
            </a:endParaRPr>
          </a:p>
          <a:p>
            <a:pPr lvl="0" algn="r"/>
            <a:endParaRPr lang="ru-RU" sz="1600" b="1" dirty="0" smtClean="0">
              <a:latin typeface="+mj-lt"/>
            </a:endParaRPr>
          </a:p>
          <a:p>
            <a:pPr lvl="0" algn="r"/>
            <a:endParaRPr lang="ru-RU" sz="1600" b="1" dirty="0">
              <a:latin typeface="+mj-lt"/>
            </a:endParaRPr>
          </a:p>
          <a:p>
            <a:pPr lvl="0" algn="r"/>
            <a:endParaRPr lang="ru-RU" sz="1600" b="1" dirty="0">
              <a:latin typeface="+mj-lt"/>
            </a:endParaRPr>
          </a:p>
        </p:txBody>
      </p:sp>
      <p:pic>
        <p:nvPicPr>
          <p:cNvPr id="6" name="Рисунок 5" descr="C:\Users\Ольга\Desktop\ФОТО 2013\ДИСпО-центр\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80" y="2060848"/>
            <a:ext cx="4684124" cy="302433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rgbClr val="C00000"/>
                </a:solidFill>
              </a:rPr>
              <a:t>Специальная Олимпиада -  </a:t>
            </a:r>
            <a:br>
              <a:rPr lang="ru-RU" sz="4400" dirty="0">
                <a:solidFill>
                  <a:srgbClr val="C00000"/>
                </a:solidFill>
              </a:rPr>
            </a:br>
            <a:r>
              <a:rPr lang="ru-RU" sz="4400" dirty="0">
                <a:solidFill>
                  <a:srgbClr val="C00000"/>
                </a:solidFill>
              </a:rPr>
              <a:t>социальная программа</a:t>
            </a:r>
            <a:br>
              <a:rPr lang="ru-RU" sz="4400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6" name="Rectangle 4"/>
          <p:cNvSpPr txBox="1">
            <a:spLocks noRot="1"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3200" dirty="0" smtClean="0">
              <a:solidFill>
                <a:srgbClr val="C00000"/>
              </a:solidFill>
            </a:endParaRPr>
          </a:p>
        </p:txBody>
      </p:sp>
      <p:sp>
        <p:nvSpPr>
          <p:cNvPr id="7" name="Rectangle 5"/>
          <p:cNvSpPr txBox="1">
            <a:spLocks noRot="1" noChangeArrowheads="1"/>
          </p:cNvSpPr>
          <p:nvPr/>
        </p:nvSpPr>
        <p:spPr>
          <a:xfrm>
            <a:off x="323528" y="1556792"/>
            <a:ext cx="8496944" cy="491385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 2"/>
              <a:buNone/>
              <a:defRPr/>
            </a:pPr>
            <a:endParaRPr lang="ru-RU" sz="4000" b="1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 2"/>
              <a:buNone/>
              <a:defRPr/>
            </a:pPr>
            <a:endParaRPr lang="ru-RU" sz="20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556793"/>
            <a:ext cx="8208912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Участие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бесплатно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Спортивные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возможности  - для спортсменов всех уровней способностей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Разделение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на дивизионы – равный соревнуется с равным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Награждаются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все участники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Для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отбора на соревнования более высокого уровня  - принцип жеребьевки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Социальные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инициативы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457200" y="244475"/>
            <a:ext cx="8385175" cy="13843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smtClean="0">
                <a:solidFill>
                  <a:srgbClr val="FF0000"/>
                </a:solidFill>
              </a:rPr>
              <a:t>    СОЦИАЛЬНЫЕ ИНИЦИАТИВЫ </a:t>
            </a:r>
            <a:br>
              <a:rPr lang="ru-RU" sz="2400" smtClean="0">
                <a:solidFill>
                  <a:srgbClr val="FF0000"/>
                </a:solidFill>
              </a:rPr>
            </a:br>
            <a:r>
              <a:rPr lang="ru-RU" sz="2400" smtClean="0">
                <a:solidFill>
                  <a:srgbClr val="FF0000"/>
                </a:solidFill>
              </a:rPr>
              <a:t>СПЕЦИАЛЬНОЙ ОЛИМПИАДЫ</a:t>
            </a:r>
            <a:endParaRPr lang="ru-RU" sz="2400" dirty="0" smtClean="0">
              <a:solidFill>
                <a:srgbClr val="FF0000"/>
              </a:solidFill>
            </a:endParaRPr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214282" y="1557338"/>
            <a:ext cx="8501122" cy="4943496"/>
          </a:xfrm>
          <a:prstGeom prst="rect">
            <a:avLst/>
          </a:prstGeom>
        </p:spPr>
        <p:txBody>
          <a:bodyPr/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80000"/>
              </a:lnSpc>
              <a:buFont typeface="Wingdings 2"/>
              <a:buNone/>
              <a:defRPr/>
            </a:pPr>
            <a:r>
              <a:rPr lang="ru-RU" sz="2400" b="1" i="1" smtClean="0">
                <a:latin typeface="Arial" pitchFamily="34" charset="0"/>
                <a:cs typeface="Arial" pitchFamily="34" charset="0"/>
              </a:rPr>
              <a:t>Сеть поддержки семей</a:t>
            </a:r>
          </a:p>
          <a:p>
            <a:pPr marL="609600" indent="-609600">
              <a:lnSpc>
                <a:spcPct val="80000"/>
              </a:lnSpc>
              <a:buFont typeface="Wingdings 2"/>
              <a:buNone/>
              <a:defRPr/>
            </a:pPr>
            <a:r>
              <a:rPr lang="ru-RU" sz="2400" b="1" i="1" smtClean="0">
                <a:latin typeface="Arial" pitchFamily="34" charset="0"/>
                <a:cs typeface="Arial" pitchFamily="34" charset="0"/>
              </a:rPr>
              <a:t>Объединенный Спорт® </a:t>
            </a:r>
          </a:p>
          <a:p>
            <a:pPr marL="609600" indent="-609600">
              <a:lnSpc>
                <a:spcPct val="80000"/>
              </a:lnSpc>
              <a:buFont typeface="Wingdings 2"/>
              <a:buNone/>
              <a:defRPr/>
            </a:pPr>
            <a:r>
              <a:rPr lang="ru-RU" sz="2400" b="1" i="1" smtClean="0">
                <a:latin typeface="Arial" pitchFamily="34" charset="0"/>
                <a:cs typeface="Arial" pitchFamily="34" charset="0"/>
              </a:rPr>
              <a:t>Здоровые атлеты</a:t>
            </a:r>
          </a:p>
          <a:p>
            <a:pPr marL="609600" indent="-609600">
              <a:lnSpc>
                <a:spcPct val="80000"/>
              </a:lnSpc>
              <a:buFont typeface="Wingdings 2"/>
              <a:buNone/>
              <a:defRPr/>
            </a:pPr>
            <a:r>
              <a:rPr lang="ru-RU" sz="2400" b="1" i="1" smtClean="0">
                <a:latin typeface="Arial" pitchFamily="34" charset="0"/>
                <a:cs typeface="Arial" pitchFamily="34" charset="0"/>
              </a:rPr>
              <a:t>ПриСОединяйтесь!</a:t>
            </a:r>
          </a:p>
          <a:p>
            <a:pPr marL="609600" indent="-609600">
              <a:lnSpc>
                <a:spcPct val="80000"/>
              </a:lnSpc>
              <a:buFont typeface="Wingdings 2"/>
              <a:buNone/>
              <a:defRPr/>
            </a:pPr>
            <a:r>
              <a:rPr lang="ru-RU" sz="2400" b="1" i="1" smtClean="0">
                <a:latin typeface="Arial" pitchFamily="34" charset="0"/>
                <a:cs typeface="Arial" pitchFamily="34" charset="0"/>
              </a:rPr>
              <a:t>Молодые атлеты</a:t>
            </a:r>
          </a:p>
          <a:p>
            <a:pPr marL="609600" indent="-609600">
              <a:lnSpc>
                <a:spcPct val="80000"/>
              </a:lnSpc>
              <a:buFont typeface="Wingdings 2"/>
              <a:buNone/>
              <a:defRPr/>
            </a:pPr>
            <a:endParaRPr lang="ru-RU" sz="2400" b="1" i="1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 typeface="Wingdings 2"/>
              <a:buNone/>
              <a:defRPr/>
            </a:pPr>
            <a:r>
              <a:rPr lang="ru-RU" sz="2400" smtClean="0">
                <a:latin typeface="Arial" pitchFamily="34" charset="0"/>
                <a:cs typeface="Arial" pitchFamily="34" charset="0"/>
              </a:rPr>
              <a:t>	Тренировка двигательной активности</a:t>
            </a:r>
          </a:p>
          <a:p>
            <a:pPr marL="609600" indent="-609600">
              <a:lnSpc>
                <a:spcPct val="80000"/>
              </a:lnSpc>
              <a:buFont typeface="Wingdings 2"/>
              <a:buNone/>
              <a:defRPr/>
            </a:pPr>
            <a:r>
              <a:rPr lang="ru-RU" sz="2400" smtClean="0">
                <a:latin typeface="Arial" pitchFamily="34" charset="0"/>
                <a:cs typeface="Arial" pitchFamily="34" charset="0"/>
              </a:rPr>
              <a:t>       Глобальные посланники</a:t>
            </a:r>
          </a:p>
          <a:p>
            <a:pPr marL="609600" indent="-609600">
              <a:lnSpc>
                <a:spcPct val="80000"/>
              </a:lnSpc>
              <a:buFont typeface="Wingdings 2"/>
              <a:buNone/>
              <a:defRPr/>
            </a:pPr>
            <a:r>
              <a:rPr lang="ru-RU" sz="2400" smtClean="0">
                <a:latin typeface="Arial" pitchFamily="34" charset="0"/>
                <a:cs typeface="Arial" pitchFamily="34" charset="0"/>
              </a:rPr>
              <a:t>       Спортсмен-лидер</a:t>
            </a:r>
          </a:p>
          <a:p>
            <a:pPr marL="609600" indent="-609600">
              <a:lnSpc>
                <a:spcPct val="80000"/>
              </a:lnSpc>
              <a:buFont typeface="Wingdings 2"/>
              <a:buNone/>
              <a:defRPr/>
            </a:pPr>
            <a:r>
              <a:rPr lang="ru-RU" sz="2400" smtClean="0">
                <a:latin typeface="Arial" pitchFamily="34" charset="0"/>
                <a:cs typeface="Arial" pitchFamily="34" charset="0"/>
              </a:rPr>
              <a:t>	Факельный пробег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smtClean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i="1" smtClean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i="1" dirty="0" smtClean="0"/>
          </a:p>
        </p:txBody>
      </p:sp>
      <p:pic>
        <p:nvPicPr>
          <p:cNvPr id="4" name="Picture 5" descr="Special Olympics Healthy Athlete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35948"/>
            <a:ext cx="1343024" cy="114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J:\Фото к буклету\7. Семейные программы\семейная смена в лагере\IMG_6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4714884"/>
            <a:ext cx="2428892" cy="1821816"/>
          </a:xfrm>
          <a:prstGeom prst="rect">
            <a:avLst/>
          </a:prstGeom>
          <a:noFill/>
        </p:spPr>
      </p:pic>
      <p:pic>
        <p:nvPicPr>
          <p:cNvPr id="6" name="Picture 3" descr="J:\Фото к буклету\4. Виды спорта\Футбол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00174"/>
            <a:ext cx="3471895" cy="2309924"/>
          </a:xfrm>
          <a:prstGeom prst="rect">
            <a:avLst/>
          </a:prstGeom>
          <a:noFill/>
        </p:spPr>
      </p:pic>
      <p:pic>
        <p:nvPicPr>
          <p:cNvPr id="7" name="Picture 4" descr="K:\Фотографии 2006\2006 ЧР по баскетболу\HM5W18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500438"/>
            <a:ext cx="2464642" cy="16430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0976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СОЦИАЛЬНАЯ ИНИЦИАТИВА СПЕЦИАЛЬНОЙ ОЛИМПИАДЫ 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«</a:t>
            </a:r>
            <a:r>
              <a:rPr lang="ru-RU" sz="31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СЕТЬ ПОДДЕРЖКИ СЕМЕЙ»</a:t>
            </a:r>
            <a:r>
              <a:rPr lang="ru-RU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6" name="Picture 2" descr="J:\Семейные клубы СО\Рисунок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4381530" cy="3286148"/>
          </a:xfrm>
          <a:prstGeom prst="rect">
            <a:avLst/>
          </a:prstGeom>
          <a:noFill/>
          <a:effectLst>
            <a:glow rad="101600">
              <a:schemeClr val="accent3">
                <a:lumMod val="75000"/>
                <a:alpha val="60000"/>
              </a:schemeClr>
            </a:glow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3105835"/>
            <a:ext cx="44871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Семейные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клубы </a:t>
            </a:r>
          </a:p>
          <a:p>
            <a:pPr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Специальной Олимпиады</a:t>
            </a:r>
          </a:p>
        </p:txBody>
      </p:sp>
      <p:pic>
        <p:nvPicPr>
          <p:cNvPr id="8" name="Содержимое 11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2852936"/>
            <a:ext cx="4054955" cy="3041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3">
                <a:lumMod val="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  <a:softEdge rad="6350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riblet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5004048" y="3105835"/>
            <a:ext cx="3744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967335"/>
            <a:ext cx="860733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/>
            </a:endParaRPr>
          </a:p>
          <a:p>
            <a:endParaRPr lang="ru-RU" b="1" i="1" dirty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/>
            </a:endParaRPr>
          </a:p>
          <a:p>
            <a:endParaRPr lang="ru-RU" b="1" i="1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/>
            </a:endParaRPr>
          </a:p>
          <a:p>
            <a:endParaRPr lang="ru-RU" b="1" i="1" dirty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/>
            </a:endParaRPr>
          </a:p>
          <a:p>
            <a:endParaRPr lang="ru-RU" b="1" i="1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/>
            </a:endParaRPr>
          </a:p>
          <a:p>
            <a:endParaRPr lang="ru-RU" b="1" i="1" dirty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/>
            </a:endParaRPr>
          </a:p>
          <a:p>
            <a:endParaRPr lang="ru-RU" b="1" i="1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/>
            </a:endParaRPr>
          </a:p>
          <a:p>
            <a:endParaRPr lang="ru-RU" b="1" i="1" dirty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/>
            </a:endParaRPr>
          </a:p>
          <a:p>
            <a:endParaRPr lang="ru-RU" b="1" i="1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/>
            </a:endParaRPr>
          </a:p>
          <a:p>
            <a:endParaRPr lang="ru-RU" b="1" i="1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/>
            </a:endParaRPr>
          </a:p>
          <a:p>
            <a:r>
              <a:rPr lang="ru-RU" sz="2800" b="1" i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Семьи </a:t>
            </a:r>
            <a:r>
              <a:rPr lang="ru-RU" sz="2800" b="1" i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– </a:t>
            </a:r>
            <a:br>
              <a:rPr lang="ru-RU" sz="2800" b="1" i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sz="2800" b="1" i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сила, стоящая за Специальной Олимпиадой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740887"/>
            <a:ext cx="33843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Областной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туристский слет  семей «</a:t>
            </a:r>
            <a:r>
              <a:rPr lang="ru-RU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ПриСОединяйтесь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!»</a:t>
            </a:r>
          </a:p>
        </p:txBody>
      </p:sp>
    </p:spTree>
    <p:extLst>
      <p:ext uri="{BB962C8B-B14F-4D97-AF65-F5344CB8AC3E}">
        <p14:creationId xmlns:p14="http://schemas.microsoft.com/office/powerpoint/2010/main" val="42429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89844 0.000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89844 0.00069 L -1.6099 0.47639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" y="2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600" y="332656"/>
            <a:ext cx="8229600" cy="92211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СОЦИАЛЬНАЯ </a:t>
            </a:r>
            <a:r>
              <a:rPr lang="ru-RU" sz="2000" dirty="0">
                <a:solidFill>
                  <a:srgbClr val="C00000"/>
                </a:solidFill>
              </a:rPr>
              <a:t>ИНИЦИАТИВА СПЕЦИАЛЬНОЙ ОЛИМПИАДЫ 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«</a:t>
            </a:r>
            <a:r>
              <a:rPr lang="ru-RU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ОБЪЕДИНЕННЫЙ СПОРТ»</a:t>
            </a:r>
            <a:r>
              <a:rPr lang="ru-RU" sz="28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110296" y="2955216"/>
            <a:ext cx="3705962" cy="306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89640" y="1100926"/>
            <a:ext cx="3008313" cy="1655752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i="1" dirty="0" smtClean="0">
                <a:solidFill>
                  <a:schemeClr val="tx1"/>
                </a:solidFill>
              </a:rPr>
              <a:t>Партнер и атлет  - чемпионы Всемирных Игр 2011 года в Греции по Объединенному баскетболу®</a:t>
            </a:r>
            <a:endParaRPr lang="ru-RU" sz="1800" i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02400" y="1550237"/>
            <a:ext cx="4968552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бъединение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в команде атлетов Специальной Олимпиады и их сверстников, не имеющих ограничений.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Идеальная команда  Объединенного спорта® - когда на соревнованиях отличить партнеров от  атлетов Специальной Олимпиады трудно. 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732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72560" cy="4308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ЭТО НАША ЛЮБОВЬ,  ЭТО ЛАГЕРЬ «</a:t>
            </a:r>
            <a:r>
              <a:rPr lang="en-US" sz="2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u-RU" sz="2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ЛЕНЬИ РУЧЬИ»… </a:t>
            </a:r>
            <a:endParaRPr lang="ru-RU" sz="2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J:\Фото к буклету\6. Оленьи ручьи\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7261" y="3571529"/>
            <a:ext cx="2268227" cy="302420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4" descr="J:\Фото к буклету\6. Оленьи ручьи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71942"/>
            <a:ext cx="1500198" cy="200006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6" descr="J:\Фото к буклету\6. Оленьи ручьи\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0010" y="3143238"/>
            <a:ext cx="2571857" cy="342903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7" descr="J:\Фото к буклету\6. Оленьи ручьи\100_01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929066"/>
            <a:ext cx="2476502" cy="185753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Picture 8" descr="J:\Фото к буклету\6. Оленьи ручьи\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67052" y="928670"/>
            <a:ext cx="3714776" cy="27860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10" descr="J:\Фото к буклету\6. Оленьи ручьи\Оленьи ручьи 2009 3 смена 06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928670"/>
            <a:ext cx="1643074" cy="219069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" name="Picture 4" descr="J:\Фото к буклету\6. Оленьи ручьи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4042982"/>
            <a:ext cx="1500198" cy="200006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" name="Рисунок 9" descr="http://mail.yandex.ru/message_part/DSCF2216.JPG?hid=1.2&amp;mid=1041.83586352.208840362289268967356110912926&amp;no_disposition=y&amp;suid=83586352&amp;name=DSCF2216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6930" y="609983"/>
            <a:ext cx="2580662" cy="3384377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949211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Специальная Олимпиада -  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атлетам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358246" cy="507209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Физическое развитие: укрепление здоровья и подготовка к трудовой деятельности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Развитие волевых и нравственных качеств: ответственность, коллективизм,  трудолюбие, самоограничение, дисциплинированность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Воспитание выпавших или недоразвитых социальных навыков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Расширение социальных контактов,  изменение внешней среды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Общественное признание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Улучшение социального самочувствия: уверенность в себе, гордость, ощущение успешности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Постановка значимых целей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400" dirty="0">
                <a:solidFill>
                  <a:srgbClr val="C00000"/>
                </a:solidFill>
              </a:rPr>
              <a:t>Специальная Олимпиада -  </a:t>
            </a:r>
            <a:br>
              <a:rPr lang="ru-RU" sz="4400" dirty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>тренерам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ru-RU" b="1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+mj-lt"/>
              </a:rPr>
              <a:t>Возможность </a:t>
            </a:r>
            <a:r>
              <a:rPr lang="ru-RU" b="1" dirty="0" smtClean="0">
                <a:latin typeface="+mj-lt"/>
              </a:rPr>
              <a:t>участия </a:t>
            </a:r>
          </a:p>
          <a:p>
            <a:pPr marL="137160" indent="0">
              <a:buNone/>
            </a:pPr>
            <a:r>
              <a:rPr lang="ru-RU" b="1" dirty="0" smtClean="0">
                <a:latin typeface="+mj-lt"/>
              </a:rPr>
              <a:t>в системе тренировок </a:t>
            </a:r>
          </a:p>
          <a:p>
            <a:pPr marL="137160" indent="0">
              <a:buNone/>
            </a:pPr>
            <a:r>
              <a:rPr lang="ru-RU" b="1" dirty="0" smtClean="0">
                <a:latin typeface="+mj-lt"/>
              </a:rPr>
              <a:t>и соревнований Специальной Олимпиады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+mj-lt"/>
              </a:rPr>
              <a:t>Освоение новых технологий, программ, видов спорта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+mj-lt"/>
              </a:rPr>
              <a:t>Методическое сопровождение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+mj-lt"/>
              </a:rPr>
              <a:t>Повышение профессионального уровня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+mj-lt"/>
              </a:rPr>
              <a:t>Общественное признание</a:t>
            </a:r>
            <a:endParaRPr lang="ru-RU" b="1" dirty="0">
              <a:latin typeface="+mj-lt"/>
            </a:endParaRPr>
          </a:p>
        </p:txBody>
      </p:sp>
      <p:pic>
        <p:nvPicPr>
          <p:cNvPr id="4" name="Picture 3" descr="C:\Documents and Settings\Ольга\Рабочий стол\МИг победы\DSCF26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908720"/>
            <a:ext cx="3231682" cy="2423762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68507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274638"/>
            <a:ext cx="856895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Массовый спорт: </a:t>
            </a:r>
            <a:r>
              <a:rPr lang="ru-RU" sz="53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кто и как?</a:t>
            </a:r>
            <a:br>
              <a:rPr lang="ru-RU" sz="53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Учреждение? 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ДЮСАШ, Центр «Родник», «Дворец молодежи»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Ведомство?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Образование, спорт, </a:t>
            </a:r>
            <a:r>
              <a:rPr lang="ru-RU" sz="2700" dirty="0" err="1" smtClean="0">
                <a:solidFill>
                  <a:schemeClr val="tx1"/>
                </a:solidFill>
              </a:rPr>
              <a:t>соцполитика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/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Уровень?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Область, муниципалитет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/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Сектор?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Государство, некоммерческие организации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/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ДУМАЕМ ВМЕСТЕ!</a:t>
            </a:r>
            <a:r>
              <a:rPr lang="ru-RU" sz="27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27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/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293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Вместе – к новым победам!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5" name="Picture 2" descr="C:\Documents and Settings\Ольга\Рабочий стол\МИг победы\IMG_88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6579243" cy="493730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effectLst/>
              </a:rPr>
              <a:t/>
            </a:r>
            <a:br>
              <a:rPr lang="ru-RU" i="1" dirty="0" smtClean="0">
                <a:effectLst/>
              </a:rPr>
            </a:br>
            <a:r>
              <a:rPr lang="ru-RU" i="1" dirty="0" smtClean="0">
                <a:effectLst/>
              </a:rPr>
              <a:t/>
            </a:r>
            <a:br>
              <a:rPr lang="ru-RU" i="1" dirty="0" smtClean="0">
                <a:effectLst/>
              </a:rPr>
            </a:br>
            <a:r>
              <a:rPr lang="ru-RU" sz="3600" i="1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Законодательные основы</a:t>
            </a:r>
            <a:r>
              <a:rPr lang="ru-RU" sz="36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ru-RU" sz="36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</a:br>
            <a:endParaRPr lang="ru-RU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199" y="-5157479"/>
            <a:ext cx="8363273" cy="1077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100" dirty="0" smtClean="0">
              <a:solidFill>
                <a:srgbClr val="00000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altLang="ru-RU" sz="1100" b="1" u="sng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ФЕДЕРАЛЬНЫЙ ЗАКОН РОССИЙСКОЙ ФЕДЕРАЦИИ ОТ 4 ДЕКАБРЯ 2007 Г. N 329-ФЗ "О ФИЗИЧЕСКОЙ КУЛЬТУРЕ И СПОРТЕ В РОССИЙСКОЙ ФЕДЕРАЦИИ</a:t>
            </a:r>
            <a:endParaRPr lang="ru-RU" sz="1100" b="1" u="sng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ru-RU" sz="1100" b="1" dirty="0" smtClean="0">
                <a:latin typeface="Arial Black" panose="020B0A04020102020204" pitchFamily="34" charset="0"/>
              </a:rPr>
              <a:t>Статья 28.	Адаптивная физическая культура и физическая реабилитация инвалидов и лиц с ограниченными возможностями здоровья. Спорт среди инвалидов</a:t>
            </a:r>
            <a:endParaRPr lang="ru-RU" sz="1100" dirty="0" smtClean="0">
              <a:latin typeface="Arial Black" panose="020B0A04020102020204" pitchFamily="34" charset="0"/>
            </a:endParaRPr>
          </a:p>
          <a:p>
            <a:r>
              <a:rPr lang="ru-RU" sz="1100" dirty="0" smtClean="0">
                <a:latin typeface="Arial Black" panose="020B0A04020102020204" pitchFamily="34" charset="0"/>
              </a:rPr>
              <a:t>…4. Деятельность по развитию спорта среди инвалидов основывается на принципах приоритетности, массовости и доступности занятий спортом.</a:t>
            </a:r>
          </a:p>
          <a:p>
            <a:endParaRPr lang="ru-RU" sz="1100" b="1" dirty="0" smtClean="0">
              <a:latin typeface="Arial Black" panose="020B0A04020102020204" pitchFamily="34" charset="0"/>
            </a:endParaRPr>
          </a:p>
          <a:p>
            <a:r>
              <a:rPr lang="ru-RU" sz="1100" b="1" dirty="0" smtClean="0">
                <a:latin typeface="Arial Black" panose="020B0A04020102020204" pitchFamily="34" charset="0"/>
              </a:rPr>
              <a:t>Статья 9.  Олимпийское, параолимпийское, </a:t>
            </a:r>
            <a:r>
              <a:rPr lang="ru-RU" sz="1100" b="1" dirty="0" err="1" smtClean="0">
                <a:latin typeface="Arial Black" panose="020B0A04020102020204" pitchFamily="34" charset="0"/>
              </a:rPr>
              <a:t>сурдоолимпийское</a:t>
            </a:r>
            <a:r>
              <a:rPr lang="ru-RU" sz="1100" b="1" dirty="0" smtClean="0">
                <a:latin typeface="Arial Black" panose="020B0A04020102020204" pitchFamily="34" charset="0"/>
              </a:rPr>
              <a:t> движения,  специальная олимпиада России</a:t>
            </a:r>
            <a:endParaRPr lang="ru-RU" sz="1100" dirty="0" smtClean="0">
              <a:latin typeface="Arial Black" panose="020B0A04020102020204" pitchFamily="34" charset="0"/>
            </a:endParaRPr>
          </a:p>
          <a:p>
            <a:r>
              <a:rPr lang="ru-RU" sz="1100" dirty="0" smtClean="0">
                <a:latin typeface="Arial Black" panose="020B0A04020102020204" pitchFamily="34" charset="0"/>
              </a:rPr>
              <a:t>…2. Государство признает и поддерживает олимпийское, параолимпийское, </a:t>
            </a:r>
            <a:r>
              <a:rPr lang="ru-RU" sz="1100" dirty="0" err="1" smtClean="0">
                <a:latin typeface="Arial Black" panose="020B0A04020102020204" pitchFamily="34" charset="0"/>
              </a:rPr>
              <a:t>сурдоолимпийское</a:t>
            </a:r>
            <a:r>
              <a:rPr lang="ru-RU" sz="1100" dirty="0" smtClean="0">
                <a:latin typeface="Arial Black" panose="020B0A04020102020204" pitchFamily="34" charset="0"/>
              </a:rPr>
              <a:t> движения и специальную олимпиаду России.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100" dirty="0" smtClean="0">
              <a:latin typeface="Arial Black" panose="020B0A040201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Статья 8. Полномочия субъектов Российской Федерации в области физической культуры и спорта</a:t>
            </a:r>
            <a:endParaRPr lang="ru-RU" altLang="ru-RU" sz="1100" dirty="0" smtClean="0">
              <a:latin typeface="Arial Black" panose="020B0A040201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1. К полномочиям субъектов Российской Федерации в области физической культуры и спорта относятся:</a:t>
            </a:r>
            <a:endParaRPr lang="ru-RU" altLang="ru-RU" sz="1100" dirty="0" smtClean="0">
              <a:latin typeface="Arial Black" panose="020B0A040201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…7) реализация мер по развитию физической культуры и спорта инвалидов, лиц с ограниченными возможностями здоровья, адаптивной физической культуры и адаптивного спорта в субъектах Российской Федерации.</a:t>
            </a:r>
            <a:endParaRPr lang="ru-RU" altLang="ru-RU" sz="1100" dirty="0" smtClean="0">
              <a:latin typeface="Arial Black" panose="020B0A040201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100" b="1" dirty="0" smtClean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u="sng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2. Ф</a:t>
            </a:r>
            <a:r>
              <a:rPr kumimoji="0" lang="ru-RU" altLang="ru-RU" sz="11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ЕДЕРАЛЬНЫЙ ЗАКОН "О СОЦИАЛЬНОЙ ЗАЩИТЕ ИНВАЛИДОВ В РОССИЙСКОЙ ФЕДЕРАЦИИ«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1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ОТ 24 НОЯБРЯ 1995 Г. N 181-ФЗ</a:t>
            </a:r>
            <a:endParaRPr kumimoji="0" lang="ru-RU" altLang="ru-RU" sz="11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Статья 9. Понятие реабилитации инвалидов 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Основные направления реабилитации инвалидов включают в себя: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100" dirty="0" smtClean="0">
                <a:latin typeface="Arial Black" panose="020B0A04020102020204" pitchFamily="34" charset="0"/>
              </a:rPr>
              <a:t>……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физкультурно-оздоровительные мероприятия, спорт. 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285720" y="274638"/>
            <a:ext cx="8643998" cy="1797050"/>
          </a:xfrm>
        </p:spPr>
        <p:txBody>
          <a:bodyPr>
            <a:normAutofit/>
          </a:bodyPr>
          <a:lstStyle/>
          <a:p>
            <a:pPr algn="r"/>
            <a:r>
              <a:rPr lang="ru-RU" sz="2700" dirty="0" smtClean="0">
                <a:solidFill>
                  <a:srgbClr val="FF0000"/>
                </a:solidFill>
              </a:rPr>
              <a:t>Дай мне победить! Но если я не смогу победить пусть я буду смелым в этой попытке!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200" i="1" dirty="0" smtClean="0">
                <a:solidFill>
                  <a:schemeClr val="tx1"/>
                </a:solidFill>
              </a:rPr>
              <a:t>Клятва Специальной Олимпиады</a:t>
            </a:r>
            <a:endParaRPr lang="ru-RU" sz="2200" i="1" dirty="0">
              <a:solidFill>
                <a:schemeClr val="tx1"/>
              </a:solidFill>
            </a:endParaRPr>
          </a:p>
        </p:txBody>
      </p:sp>
      <p:pic>
        <p:nvPicPr>
          <p:cNvPr id="13" name="Picture 2" descr="D:\Documents\Программы и гранты\Субсидия МСЗН 2010\Фото к буклету\5. Важнейшие спорт. события\2002 первая Обл. лыжная неделя\007 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823153" y="19359674"/>
            <a:ext cx="2589628" cy="3452837"/>
          </a:xfrm>
          <a:prstGeom prst="rect">
            <a:avLst/>
          </a:prstGeom>
          <a:noFill/>
        </p:spPr>
      </p:pic>
      <p:pic>
        <p:nvPicPr>
          <p:cNvPr id="1031" name="Picture 7" descr="C:\Documents and Settings\Ольга\Рабочий стол\МИг победы\Копия IMG_89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857364"/>
            <a:ext cx="6286516" cy="471503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Ольга\Рабочий стол\si_photo.jpg"/>
          <p:cNvPicPr>
            <a:picLocks noChangeAspect="1" noChangeArrowheads="1"/>
          </p:cNvPicPr>
          <p:nvPr/>
        </p:nvPicPr>
        <p:blipFill>
          <a:blip r:embed="rId2"/>
          <a:srcRect l="6211" r="6211"/>
          <a:stretch>
            <a:fillRect/>
          </a:stretch>
        </p:blipFill>
        <p:spPr bwMode="auto">
          <a:xfrm>
            <a:off x="971600" y="1988840"/>
            <a:ext cx="6365660" cy="4597421"/>
          </a:xfrm>
          <a:prstGeom prst="rect">
            <a:avLst/>
          </a:prstGeom>
          <a:noFill/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softEdge rad="317500"/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39552" y="260648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1968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  - США, Чикаго, Воинское поле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845423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«Знаешь,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Юнис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, после этого мир уже никогда не будет прежним…»   Ричард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Дейли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, мэр Чикаго</a:t>
            </a:r>
          </a:p>
        </p:txBody>
      </p:sp>
    </p:spTree>
    <p:extLst>
      <p:ext uri="{BB962C8B-B14F-4D97-AF65-F5344CB8AC3E}">
        <p14:creationId xmlns:p14="http://schemas.microsoft.com/office/powerpoint/2010/main" val="1067828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428596" y="274638"/>
            <a:ext cx="8258204" cy="1296974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200" smtClean="0">
                <a:solidFill>
                  <a:srgbClr val="FF0000"/>
                </a:solidFill>
              </a:rPr>
              <a:t>Исторические данные </a:t>
            </a:r>
            <a:r>
              <a:rPr lang="pl-PL" sz="3200" smtClean="0">
                <a:solidFill>
                  <a:srgbClr val="FF0000"/>
                </a:solidFill>
              </a:rPr>
              <a:t/>
            </a:r>
            <a:br>
              <a:rPr lang="pl-PL" sz="3200" smtClean="0">
                <a:solidFill>
                  <a:srgbClr val="FF0000"/>
                </a:solidFill>
              </a:rPr>
            </a:br>
            <a:r>
              <a:rPr lang="ru-RU" sz="3200" smtClean="0">
                <a:solidFill>
                  <a:srgbClr val="FF0000"/>
                </a:solidFill>
              </a:rPr>
              <a:t>об участии спортсменов</a:t>
            </a:r>
            <a:br>
              <a:rPr lang="ru-RU" sz="3200" smtClean="0">
                <a:solidFill>
                  <a:srgbClr val="FF0000"/>
                </a:solidFill>
              </a:rPr>
            </a:br>
            <a:r>
              <a:rPr lang="ru-RU" sz="3200" smtClean="0">
                <a:solidFill>
                  <a:srgbClr val="FF0000"/>
                </a:solidFill>
              </a:rPr>
              <a:t>В Специальной Олимпиаде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3" name="Rectangle 6"/>
          <p:cNvSpPr txBox="1">
            <a:spLocks noRot="1" noChangeArrowheads="1"/>
          </p:cNvSpPr>
          <p:nvPr/>
        </p:nvSpPr>
        <p:spPr>
          <a:xfrm>
            <a:off x="357158" y="1785926"/>
            <a:ext cx="4500594" cy="3643338"/>
          </a:xfrm>
          <a:prstGeom prst="rect">
            <a:avLst/>
          </a:prstGeom>
        </p:spPr>
        <p:txBody>
          <a:bodyPr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  <a:defRPr/>
            </a:pPr>
            <a:endParaRPr lang="ru-RU" sz="2000" b="1" smtClean="0">
              <a:solidFill>
                <a:schemeClr val="bg1"/>
              </a:solidFill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428736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latin typeface="+mj-lt"/>
              </a:rPr>
              <a:t>		</a:t>
            </a:r>
          </a:p>
        </p:txBody>
      </p:sp>
      <p:pic>
        <p:nvPicPr>
          <p:cNvPr id="5" name="Picture 8" descr="Китай 1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15009" y="107134"/>
            <a:ext cx="3190894" cy="239317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7" y="1420783"/>
            <a:ext cx="209678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defRPr/>
            </a:pPr>
            <a:endParaRPr lang="ru-RU" sz="2000" b="1" dirty="0" smtClean="0">
              <a:solidFill>
                <a:prstClr val="black"/>
              </a:solidFill>
              <a:latin typeface="Arial"/>
            </a:endParaRPr>
          </a:p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defRPr/>
            </a:pPr>
            <a:endParaRPr lang="ru-RU" sz="2000" b="1" dirty="0" smtClean="0">
              <a:solidFill>
                <a:prstClr val="black"/>
              </a:solidFill>
              <a:latin typeface="Arial"/>
            </a:endParaRPr>
          </a:p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defRPr/>
            </a:pPr>
            <a:endParaRPr lang="ru-RU" sz="2000" b="1" dirty="0" smtClean="0">
              <a:solidFill>
                <a:prstClr val="black"/>
              </a:solidFill>
              <a:latin typeface="Arial"/>
            </a:endParaRPr>
          </a:p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defRPr/>
            </a:pPr>
            <a:endParaRPr lang="ru-RU" sz="2000" b="1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2181394"/>
            <a:ext cx="37147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endParaRPr lang="ru-RU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Свердловской области:</a:t>
            </a:r>
          </a:p>
        </p:txBody>
      </p:sp>
      <p:graphicFrame>
        <p:nvGraphicFramePr>
          <p:cNvPr id="8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642975"/>
              </p:ext>
            </p:extLst>
          </p:nvPr>
        </p:nvGraphicFramePr>
        <p:xfrm>
          <a:off x="4500562" y="2643188"/>
          <a:ext cx="4500593" cy="3714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6295307"/>
              </p:ext>
            </p:extLst>
          </p:nvPr>
        </p:nvGraphicFramePr>
        <p:xfrm>
          <a:off x="0" y="1600201"/>
          <a:ext cx="4857752" cy="3328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85813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Rot="1" noChangeArrowheads="1"/>
          </p:cNvSpPr>
          <p:nvPr/>
        </p:nvSpPr>
        <p:spPr>
          <a:xfrm>
            <a:off x="468313" y="0"/>
            <a:ext cx="8374062" cy="1052513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Специальный Олимпийский комитет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Свердловской области</a:t>
            </a:r>
          </a:p>
        </p:txBody>
      </p:sp>
      <p:sp>
        <p:nvSpPr>
          <p:cNvPr id="3" name="Rectangle 5"/>
          <p:cNvSpPr txBox="1">
            <a:spLocks noRot="1" noChangeArrowheads="1"/>
          </p:cNvSpPr>
          <p:nvPr/>
        </p:nvSpPr>
        <p:spPr>
          <a:xfrm>
            <a:off x="214282" y="1214422"/>
            <a:ext cx="6445950" cy="552694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 2"/>
              <a:buNone/>
              <a:defRPr/>
            </a:pPr>
            <a:endParaRPr lang="ru-RU" sz="72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 2"/>
              <a:buNone/>
              <a:defRPr/>
            </a:pPr>
            <a:r>
              <a:rPr lang="ru-RU" sz="7200" b="1" dirty="0" smtClean="0">
                <a:latin typeface="Arial" pitchFamily="34" charset="0"/>
                <a:cs typeface="Arial" pitchFamily="34" charset="0"/>
              </a:rPr>
              <a:t>Создан 2 марта 2001 г.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7200" b="1" dirty="0" smtClean="0">
                <a:latin typeface="Arial" pitchFamily="34" charset="0"/>
                <a:cs typeface="Arial" pitchFamily="34" charset="0"/>
              </a:rPr>
              <a:t>19 видов спорта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7200" b="1" dirty="0" smtClean="0">
                <a:latin typeface="Arial" pitchFamily="34" charset="0"/>
                <a:cs typeface="Arial" pitchFamily="34" charset="0"/>
              </a:rPr>
              <a:t>42 отделения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7200" b="1" dirty="0" smtClean="0">
                <a:latin typeface="Arial" pitchFamily="34" charset="0"/>
                <a:cs typeface="Arial" pitchFamily="34" charset="0"/>
              </a:rPr>
              <a:t>69 тренеров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7200" b="1" dirty="0" smtClean="0">
                <a:latin typeface="Arial" pitchFamily="34" charset="0"/>
                <a:cs typeface="Arial" pitchFamily="34" charset="0"/>
              </a:rPr>
              <a:t>6540 атлетов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7200" b="1" dirty="0" smtClean="0">
                <a:latin typeface="Arial" pitchFamily="34" charset="0"/>
                <a:cs typeface="Arial" pitchFamily="34" charset="0"/>
              </a:rPr>
              <a:t>16 международных соревнований: </a:t>
            </a:r>
          </a:p>
          <a:p>
            <a:pPr>
              <a:lnSpc>
                <a:spcPct val="150000"/>
              </a:lnSpc>
              <a:buFont typeface="Wingdings 2"/>
              <a:buNone/>
              <a:defRPr/>
            </a:pPr>
            <a:r>
              <a:rPr lang="ru-RU" sz="7200" b="1" dirty="0" smtClean="0">
                <a:latin typeface="Arial" pitchFamily="34" charset="0"/>
                <a:cs typeface="Arial" pitchFamily="34" charset="0"/>
              </a:rPr>
              <a:t>       Специальной Олимпиады, в том числе – 6 Всемирных и 9 Европейских турниров, 1 Игры стран Центральной Азии, на которых 137 спортсменов и 41 тренер завоевали 190 медалей, в том числе – 104 золотых.</a:t>
            </a:r>
          </a:p>
          <a:p>
            <a:pPr>
              <a:lnSpc>
                <a:spcPct val="150000"/>
              </a:lnSpc>
              <a:buFont typeface="Wingdings 2"/>
              <a:buNone/>
              <a:defRPr/>
            </a:pPr>
            <a:r>
              <a:rPr lang="ru-RU" sz="2900" b="1" dirty="0" smtClean="0">
                <a:latin typeface="+mj-lt"/>
              </a:rPr>
              <a:t>        </a:t>
            </a:r>
          </a:p>
          <a:p>
            <a:pPr>
              <a:lnSpc>
                <a:spcPct val="150000"/>
              </a:lnSpc>
              <a:buFont typeface="Wingdings 2"/>
              <a:buNone/>
              <a:defRPr/>
            </a:pPr>
            <a:endParaRPr lang="ru-RU" sz="2900" b="1" dirty="0" smtClean="0">
              <a:latin typeface="+mj-lt"/>
            </a:endParaRPr>
          </a:p>
          <a:p>
            <a:pPr algn="r">
              <a:lnSpc>
                <a:spcPct val="150000"/>
              </a:lnSpc>
              <a:buFont typeface="Wingdings 2"/>
              <a:buNone/>
              <a:defRPr/>
            </a:pPr>
            <a:r>
              <a:rPr lang="ru-RU" sz="5600" b="1" i="1" dirty="0" smtClean="0">
                <a:latin typeface="+mj-lt"/>
              </a:rPr>
              <a:t>                               Президент СОК СО – первый вице-премьер  Правительства  Свердловской области В. А. Власов</a:t>
            </a:r>
            <a:endParaRPr lang="ru-RU" sz="5600" i="1" dirty="0" smtClean="0"/>
          </a:p>
          <a:p>
            <a:pPr>
              <a:lnSpc>
                <a:spcPct val="80000"/>
              </a:lnSpc>
              <a:buFont typeface="Wingdings 2"/>
              <a:buNone/>
              <a:defRPr/>
            </a:pPr>
            <a:endParaRPr lang="ru-RU" sz="2000" dirty="0" smtClean="0"/>
          </a:p>
        </p:txBody>
      </p:sp>
      <p:pic>
        <p:nvPicPr>
          <p:cNvPr id="4" name="Picture 8" descr="IMG_73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6258" y="1142984"/>
            <a:ext cx="358549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bliqueTopRight"/>
            <a:lightRig rig="threePt" dir="t"/>
          </a:scene3d>
          <a:sp3d>
            <a:bevelT/>
          </a:sp3d>
        </p:spPr>
      </p:pic>
      <p:pic>
        <p:nvPicPr>
          <p:cNvPr id="5" name="Picture 10" descr="фото 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660232" y="3500439"/>
            <a:ext cx="2077383" cy="3116862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618641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116632"/>
            <a:ext cx="8229600" cy="1152128"/>
          </a:xfrm>
          <a:prstGeom prst="rect">
            <a:avLst/>
          </a:prstGeom>
        </p:spPr>
        <p:txBody>
          <a:bodyPr>
            <a:normAutofit fontScale="37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6400" dirty="0" smtClean="0">
                <a:solidFill>
                  <a:srgbClr val="C00000"/>
                </a:solidFill>
              </a:rPr>
              <a:t>Официальные виды спорта Специальной Олимпиады в Свердловской области</a:t>
            </a:r>
            <a:r>
              <a:rPr lang="ru-RU" sz="6400" u="sng" dirty="0" smtClean="0">
                <a:solidFill>
                  <a:srgbClr val="C00000"/>
                </a:solidFill>
              </a:rPr>
              <a:t> </a:t>
            </a:r>
            <a:r>
              <a:rPr lang="ru-RU" sz="6400" dirty="0" smtClean="0"/>
              <a:t/>
            </a:r>
            <a:br>
              <a:rPr lang="ru-RU" sz="6400" dirty="0" smtClean="0"/>
            </a:br>
            <a:endParaRPr lang="ru-RU" sz="6400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268760"/>
            <a:ext cx="4258816" cy="540060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1510" indent="-514350">
              <a:buFont typeface="+mj-lt"/>
              <a:buAutoNum type="arabicPeriod"/>
            </a:pPr>
            <a:r>
              <a:rPr lang="ru-RU" sz="4300" b="1" dirty="0" smtClean="0">
                <a:latin typeface="+mj-lt"/>
              </a:rPr>
              <a:t>бадминтон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4300" b="1" dirty="0" smtClean="0">
                <a:latin typeface="+mj-lt"/>
              </a:rPr>
              <a:t>баскетбол 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4300" b="1" dirty="0" smtClean="0">
                <a:latin typeface="+mj-lt"/>
              </a:rPr>
              <a:t>бег на роликовых коньках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4300" b="1" dirty="0" smtClean="0">
                <a:latin typeface="+mj-lt"/>
              </a:rPr>
              <a:t>боулинг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4300" b="1" dirty="0" err="1" smtClean="0">
                <a:latin typeface="+mj-lt"/>
              </a:rPr>
              <a:t>бочче</a:t>
            </a:r>
            <a:endParaRPr lang="ru-RU" sz="4300" b="1" dirty="0" smtClean="0">
              <a:latin typeface="+mj-lt"/>
            </a:endParaRPr>
          </a:p>
          <a:p>
            <a:pPr marL="651510" indent="-514350">
              <a:buFont typeface="+mj-lt"/>
              <a:buAutoNum type="arabicPeriod"/>
            </a:pPr>
            <a:r>
              <a:rPr lang="ru-RU" sz="4300" b="1" dirty="0" smtClean="0">
                <a:latin typeface="+mj-lt"/>
              </a:rPr>
              <a:t>волейбол 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4300" b="1" dirty="0" smtClean="0">
                <a:latin typeface="+mj-lt"/>
              </a:rPr>
              <a:t>горнолыжный спорт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4300" b="1" dirty="0" smtClean="0">
                <a:latin typeface="+mj-lt"/>
              </a:rPr>
              <a:t>конькобежный спорт (шорт-трек) 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4300" b="1" dirty="0" smtClean="0">
                <a:latin typeface="+mj-lt"/>
              </a:rPr>
              <a:t>легкая атлетика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4300" b="1" dirty="0" smtClean="0">
                <a:latin typeface="+mj-lt"/>
              </a:rPr>
              <a:t> лыжные гонки 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4300" b="1" dirty="0" smtClean="0">
                <a:latin typeface="+mj-lt"/>
              </a:rPr>
              <a:t>настольный теннис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4300" b="1" dirty="0" smtClean="0">
                <a:latin typeface="+mj-lt"/>
              </a:rPr>
              <a:t>пауэрлифтинг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4300" b="1" dirty="0" smtClean="0">
                <a:latin typeface="+mj-lt"/>
              </a:rPr>
              <a:t>плавание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4300" b="1" dirty="0" smtClean="0">
                <a:latin typeface="+mj-lt"/>
              </a:rPr>
              <a:t>сноубординг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4300" b="1" dirty="0" err="1" smtClean="0">
                <a:latin typeface="+mj-lt"/>
              </a:rPr>
              <a:t>сноушуинг</a:t>
            </a:r>
            <a:r>
              <a:rPr lang="ru-RU" sz="4300" b="1" dirty="0" smtClean="0">
                <a:latin typeface="+mj-lt"/>
              </a:rPr>
              <a:t> (бег на снегоступах)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4300" b="1" dirty="0" smtClean="0">
                <a:latin typeface="+mj-lt"/>
              </a:rPr>
              <a:t>туризм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4300" b="1" dirty="0" smtClean="0">
                <a:latin typeface="+mj-lt"/>
              </a:rPr>
              <a:t>фигурное катание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4300" b="1" dirty="0" smtClean="0">
                <a:latin typeface="+mj-lt"/>
              </a:rPr>
              <a:t>футбол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4300" b="1" dirty="0" smtClean="0">
                <a:latin typeface="+mj-lt"/>
              </a:rPr>
              <a:t>дзюдо</a:t>
            </a:r>
          </a:p>
          <a:p>
            <a:endParaRPr lang="ru-RU" dirty="0"/>
          </a:p>
        </p:txBody>
      </p:sp>
      <p:pic>
        <p:nvPicPr>
          <p:cNvPr id="4" name="Содержимое 5" descr="Баскетбол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7604" y="3815787"/>
            <a:ext cx="1969231" cy="295384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4" descr="C:\Documents and Settings\Ольга\Рабочий стол\МИг победы\DSC015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3" y="1268760"/>
            <a:ext cx="4004374" cy="2566966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154082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16632"/>
            <a:ext cx="822960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>
                <a:solidFill>
                  <a:srgbClr val="C00000"/>
                </a:solidFill>
              </a:rPr>
              <a:t>Этапы большого пути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Содержимое 7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276872"/>
            <a:ext cx="1697770" cy="2263693"/>
          </a:xfrm>
          <a:prstGeom prst="rect">
            <a:avLst/>
          </a:prstGeom>
        </p:spPr>
      </p:pic>
      <p:sp>
        <p:nvSpPr>
          <p:cNvPr id="4" name="Содержимое 4"/>
          <p:cNvSpPr txBox="1">
            <a:spLocks/>
          </p:cNvSpPr>
          <p:nvPr/>
        </p:nvSpPr>
        <p:spPr>
          <a:xfrm>
            <a:off x="1979712" y="836712"/>
            <a:ext cx="6878568" cy="5735560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ru-RU" sz="5200" b="1" dirty="0" smtClean="0">
                <a:solidFill>
                  <a:srgbClr val="C00000"/>
                </a:solidFill>
                <a:latin typeface="+mj-lt"/>
              </a:rPr>
              <a:t>2003 г.</a:t>
            </a:r>
            <a:r>
              <a:rPr lang="ru-RU" sz="5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5200" b="1" dirty="0" smtClean="0">
                <a:latin typeface="+mj-lt"/>
              </a:rPr>
              <a:t>Всемирные летние Игры (Ирландия) </a:t>
            </a:r>
          </a:p>
          <a:p>
            <a:pPr>
              <a:buFont typeface="Wingdings 2"/>
              <a:buNone/>
            </a:pPr>
            <a:r>
              <a:rPr lang="ru-RU" sz="5200" b="1" dirty="0" smtClean="0">
                <a:solidFill>
                  <a:srgbClr val="C00000"/>
                </a:solidFill>
                <a:latin typeface="+mj-lt"/>
              </a:rPr>
              <a:t>2005 г.</a:t>
            </a:r>
            <a:r>
              <a:rPr lang="ru-RU" sz="5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5200" b="1" dirty="0" smtClean="0">
                <a:latin typeface="+mj-lt"/>
              </a:rPr>
              <a:t>Всемирные зимние игры (Япония) </a:t>
            </a:r>
          </a:p>
          <a:p>
            <a:pPr>
              <a:buFont typeface="Wingdings 2"/>
              <a:buNone/>
            </a:pPr>
            <a:r>
              <a:rPr lang="ru-RU" sz="5200" b="1" dirty="0" smtClean="0">
                <a:solidFill>
                  <a:srgbClr val="C00000"/>
                </a:solidFill>
                <a:latin typeface="+mj-lt"/>
              </a:rPr>
              <a:t>2005 г.</a:t>
            </a:r>
            <a:r>
              <a:rPr lang="ru-RU" sz="5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5200" b="1" dirty="0" smtClean="0">
                <a:latin typeface="+mj-lt"/>
              </a:rPr>
              <a:t>Европейские соревнования по легкой атлетике, (Чехия)</a:t>
            </a:r>
          </a:p>
          <a:p>
            <a:pPr>
              <a:buFont typeface="Wingdings 2"/>
              <a:buNone/>
            </a:pPr>
            <a:r>
              <a:rPr lang="ru-RU" sz="5200" b="1" dirty="0" smtClean="0">
                <a:solidFill>
                  <a:srgbClr val="C00000"/>
                </a:solidFill>
                <a:latin typeface="+mj-lt"/>
              </a:rPr>
              <a:t>2005 г. </a:t>
            </a:r>
            <a:r>
              <a:rPr lang="en-US" sz="5200" b="1" dirty="0" smtClean="0">
                <a:latin typeface="+mj-lt"/>
              </a:rPr>
              <a:t>II</a:t>
            </a:r>
            <a:r>
              <a:rPr lang="ru-RU" sz="5200" b="1" dirty="0" smtClean="0">
                <a:latin typeface="+mj-lt"/>
              </a:rPr>
              <a:t> игры стран Центральной Азии (Узбекистан) </a:t>
            </a:r>
          </a:p>
          <a:p>
            <a:pPr>
              <a:buFont typeface="Wingdings 2"/>
              <a:buNone/>
            </a:pPr>
            <a:r>
              <a:rPr lang="ru-RU" sz="5200" b="1" dirty="0" smtClean="0">
                <a:solidFill>
                  <a:srgbClr val="C00000"/>
                </a:solidFill>
                <a:latin typeface="+mj-lt"/>
              </a:rPr>
              <a:t>2005 г. </a:t>
            </a:r>
            <a:r>
              <a:rPr lang="ru-RU" sz="5200" b="1" dirty="0" smtClean="0">
                <a:latin typeface="+mj-lt"/>
              </a:rPr>
              <a:t>Европейские соревнования по настольному теннису (Чехия) </a:t>
            </a:r>
          </a:p>
          <a:p>
            <a:pPr>
              <a:buFont typeface="Wingdings 2"/>
              <a:buNone/>
            </a:pPr>
            <a:r>
              <a:rPr lang="ru-RU" sz="5200" b="1" dirty="0" smtClean="0">
                <a:solidFill>
                  <a:srgbClr val="C00000"/>
                </a:solidFill>
                <a:latin typeface="+mj-lt"/>
              </a:rPr>
              <a:t>2006 г. </a:t>
            </a:r>
            <a:r>
              <a:rPr lang="ru-RU" sz="5200" b="1" dirty="0" smtClean="0">
                <a:latin typeface="+mj-lt"/>
              </a:rPr>
              <a:t>Европейские летние молодёжные игры (Италия) </a:t>
            </a:r>
          </a:p>
          <a:p>
            <a:pPr>
              <a:buFont typeface="Wingdings 2"/>
              <a:buNone/>
            </a:pPr>
            <a:r>
              <a:rPr lang="ru-RU" sz="5200" b="1" dirty="0" smtClean="0">
                <a:solidFill>
                  <a:srgbClr val="C00000"/>
                </a:solidFill>
                <a:latin typeface="+mj-lt"/>
              </a:rPr>
              <a:t>2007 г. </a:t>
            </a:r>
            <a:r>
              <a:rPr lang="ru-RU" sz="5200" b="1" dirty="0" smtClean="0">
                <a:latin typeface="+mj-lt"/>
              </a:rPr>
              <a:t>Всемирные летние Игры (Китай) </a:t>
            </a:r>
          </a:p>
          <a:p>
            <a:pPr>
              <a:buFont typeface="Wingdings 2"/>
              <a:buNone/>
            </a:pPr>
            <a:r>
              <a:rPr lang="ru-RU" sz="5200" b="1" dirty="0" smtClean="0">
                <a:solidFill>
                  <a:srgbClr val="C00000"/>
                </a:solidFill>
                <a:latin typeface="+mj-lt"/>
              </a:rPr>
              <a:t>2008 г. </a:t>
            </a:r>
            <a:r>
              <a:rPr lang="ru-RU" sz="5200" b="1" dirty="0" smtClean="0">
                <a:latin typeface="+mj-lt"/>
              </a:rPr>
              <a:t>Европейские соревнования по баскетболу (Турция)  </a:t>
            </a:r>
          </a:p>
          <a:p>
            <a:pPr>
              <a:buFont typeface="Wingdings 2"/>
              <a:buNone/>
            </a:pPr>
            <a:r>
              <a:rPr lang="ru-RU" sz="5200" b="1" dirty="0" smtClean="0">
                <a:solidFill>
                  <a:srgbClr val="C00000"/>
                </a:solidFill>
                <a:latin typeface="+mj-lt"/>
              </a:rPr>
              <a:t>2009 г. </a:t>
            </a:r>
            <a:r>
              <a:rPr lang="ru-RU" sz="5200" b="1" dirty="0" smtClean="0">
                <a:latin typeface="+mj-lt"/>
              </a:rPr>
              <a:t>Всемирные зимние игры (США, Айдахо) </a:t>
            </a:r>
          </a:p>
          <a:p>
            <a:pPr>
              <a:buFont typeface="Wingdings 2"/>
              <a:buNone/>
            </a:pPr>
            <a:r>
              <a:rPr lang="ru-RU" sz="5200" b="1" dirty="0" smtClean="0">
                <a:solidFill>
                  <a:srgbClr val="C00000"/>
                </a:solidFill>
                <a:latin typeface="+mj-lt"/>
              </a:rPr>
              <a:t>2010 г. </a:t>
            </a:r>
            <a:r>
              <a:rPr lang="ru-RU" sz="5200" b="1" dirty="0" err="1" smtClean="0">
                <a:latin typeface="+mj-lt"/>
              </a:rPr>
              <a:t>Преигры</a:t>
            </a:r>
            <a:r>
              <a:rPr lang="ru-RU" sz="5200" b="1" dirty="0" smtClean="0">
                <a:latin typeface="+mj-lt"/>
              </a:rPr>
              <a:t> Специальной Олимпиады в    Греции </a:t>
            </a:r>
          </a:p>
          <a:p>
            <a:pPr>
              <a:buFont typeface="Wingdings 2"/>
              <a:buNone/>
            </a:pPr>
            <a:r>
              <a:rPr lang="ru-RU" sz="5200" b="1" dirty="0" smtClean="0">
                <a:solidFill>
                  <a:srgbClr val="C00000"/>
                </a:solidFill>
                <a:latin typeface="+mj-lt"/>
              </a:rPr>
              <a:t>2010 г. </a:t>
            </a:r>
            <a:r>
              <a:rPr lang="ru-RU" sz="5200" b="1" dirty="0" smtClean="0">
                <a:latin typeface="+mj-lt"/>
              </a:rPr>
              <a:t>Европейские Специальные Олимпийские игры    (Польша) </a:t>
            </a:r>
          </a:p>
          <a:p>
            <a:pPr>
              <a:buFont typeface="Wingdings 2"/>
              <a:buNone/>
            </a:pPr>
            <a:r>
              <a:rPr lang="ru-RU" sz="5200" b="1" dirty="0" smtClean="0">
                <a:solidFill>
                  <a:srgbClr val="C00000"/>
                </a:solidFill>
                <a:latin typeface="+mj-lt"/>
              </a:rPr>
              <a:t>2011 г.  </a:t>
            </a:r>
            <a:r>
              <a:rPr lang="ru-RU" sz="5200" b="1" dirty="0" smtClean="0">
                <a:latin typeface="+mj-lt"/>
              </a:rPr>
              <a:t>Всемирные летние Игры (Греция) </a:t>
            </a:r>
          </a:p>
          <a:p>
            <a:pPr>
              <a:buFont typeface="Wingdings 2"/>
              <a:buNone/>
            </a:pPr>
            <a:r>
              <a:rPr lang="ru-RU" sz="52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2013 г.  </a:t>
            </a:r>
            <a:r>
              <a:rPr lang="ru-RU" sz="5200" b="1" dirty="0" smtClean="0">
                <a:latin typeface="+mj-lt"/>
                <a:cs typeface="Arial" panose="020B0604020202020204" pitchFamily="34" charset="0"/>
              </a:rPr>
              <a:t>Всемирные зимние игры (Южная Корея) </a:t>
            </a:r>
          </a:p>
          <a:p>
            <a:pPr>
              <a:buFont typeface="Wingdings 2"/>
              <a:buNone/>
            </a:pPr>
            <a:r>
              <a:rPr lang="ru-RU" sz="52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2013 г. </a:t>
            </a:r>
            <a:r>
              <a:rPr lang="ru-RU" sz="5200" b="1" dirty="0" smtClean="0">
                <a:latin typeface="+mj-lt"/>
                <a:cs typeface="Arial" panose="020B0604020202020204" pitchFamily="34" charset="0"/>
              </a:rPr>
              <a:t>Кубок </a:t>
            </a:r>
            <a:r>
              <a:rPr lang="ru-RU" sz="5200" b="1" dirty="0" err="1" smtClean="0">
                <a:latin typeface="+mj-lt"/>
                <a:cs typeface="Arial" panose="020B0604020202020204" pitchFamily="34" charset="0"/>
              </a:rPr>
              <a:t>Готиа</a:t>
            </a:r>
            <a:r>
              <a:rPr lang="ru-RU" sz="5200" b="1" dirty="0" smtClean="0">
                <a:latin typeface="+mj-lt"/>
                <a:cs typeface="Arial" panose="020B0604020202020204" pitchFamily="34" charset="0"/>
              </a:rPr>
              <a:t> (Швеция)</a:t>
            </a:r>
          </a:p>
          <a:p>
            <a:pPr>
              <a:buFont typeface="Wingdings 2"/>
              <a:buNone/>
            </a:pPr>
            <a:r>
              <a:rPr lang="ru-RU" sz="5200" b="1" dirty="0" smtClean="0">
                <a:solidFill>
                  <a:srgbClr val="C00000"/>
                </a:solidFill>
                <a:latin typeface="+mj-lt"/>
              </a:rPr>
              <a:t>2014 г. </a:t>
            </a:r>
            <a:r>
              <a:rPr lang="ru-RU" sz="5200" b="1" dirty="0" smtClean="0">
                <a:latin typeface="+mj-lt"/>
              </a:rPr>
              <a:t>Европейские Специальные Олимпийские игры    (Бельгия) </a:t>
            </a:r>
          </a:p>
          <a:p>
            <a:pPr>
              <a:buFont typeface="Wingdings 2"/>
              <a:buNone/>
            </a:pPr>
            <a:r>
              <a:rPr lang="ru-RU" sz="5200" b="1" dirty="0" smtClean="0">
                <a:solidFill>
                  <a:srgbClr val="C00000"/>
                </a:solidFill>
                <a:latin typeface="+mj-lt"/>
              </a:rPr>
              <a:t>2014 г. </a:t>
            </a:r>
            <a:r>
              <a:rPr lang="ru-RU" sz="5200" b="1" dirty="0" smtClean="0">
                <a:latin typeface="+mj-lt"/>
                <a:cs typeface="Arial" panose="020B0604020202020204" pitchFamily="34" charset="0"/>
              </a:rPr>
              <a:t>Кубок </a:t>
            </a:r>
            <a:r>
              <a:rPr lang="ru-RU" sz="5200" b="1" dirty="0" err="1" smtClean="0">
                <a:latin typeface="+mj-lt"/>
                <a:cs typeface="Arial" panose="020B0604020202020204" pitchFamily="34" charset="0"/>
              </a:rPr>
              <a:t>Готиа</a:t>
            </a:r>
            <a:r>
              <a:rPr lang="ru-RU" sz="5200" b="1" dirty="0" smtClean="0">
                <a:latin typeface="+mj-lt"/>
                <a:cs typeface="Arial" panose="020B0604020202020204" pitchFamily="34" charset="0"/>
              </a:rPr>
              <a:t> (Швеция)</a:t>
            </a:r>
          </a:p>
          <a:p>
            <a:pPr>
              <a:buNone/>
            </a:pPr>
            <a:r>
              <a:rPr lang="ru-RU" sz="5200" b="1" dirty="0" smtClean="0">
                <a:solidFill>
                  <a:srgbClr val="C00000"/>
                </a:solidFill>
                <a:latin typeface="+mj-lt"/>
              </a:rPr>
              <a:t>2015 </a:t>
            </a:r>
            <a:r>
              <a:rPr lang="ru-RU" sz="5200" b="1" dirty="0">
                <a:solidFill>
                  <a:srgbClr val="C00000"/>
                </a:solidFill>
                <a:latin typeface="+mj-lt"/>
              </a:rPr>
              <a:t>г</a:t>
            </a:r>
            <a:r>
              <a:rPr lang="ru-RU" sz="5200" b="1" dirty="0" smtClean="0">
                <a:solidFill>
                  <a:srgbClr val="C00000"/>
                </a:solidFill>
                <a:latin typeface="+mj-lt"/>
              </a:rPr>
              <a:t>. </a:t>
            </a:r>
            <a:r>
              <a:rPr lang="ru-RU" sz="5200" b="1" dirty="0">
                <a:latin typeface="+mj-lt"/>
              </a:rPr>
              <a:t>Всемирные летние Игры </a:t>
            </a:r>
            <a:r>
              <a:rPr lang="ru-RU" sz="5200" b="1" dirty="0" smtClean="0">
                <a:latin typeface="+mj-lt"/>
              </a:rPr>
              <a:t> </a:t>
            </a:r>
            <a:r>
              <a:rPr lang="ru-RU" sz="5200" b="1" dirty="0">
                <a:latin typeface="+mj-lt"/>
              </a:rPr>
              <a:t>(США, </a:t>
            </a:r>
            <a:r>
              <a:rPr lang="ru-RU" sz="5200" b="1" dirty="0" smtClean="0">
                <a:latin typeface="+mj-lt"/>
              </a:rPr>
              <a:t>Лос-Анджелес) </a:t>
            </a:r>
            <a:endParaRPr lang="ru-RU" sz="5200" b="1" dirty="0">
              <a:latin typeface="+mj-lt"/>
            </a:endParaRPr>
          </a:p>
          <a:p>
            <a:pPr>
              <a:buNone/>
            </a:pPr>
            <a:endParaRPr lang="ru-RU" sz="5200" b="1" dirty="0" smtClean="0">
              <a:solidFill>
                <a:srgbClr val="C00000"/>
              </a:solidFill>
              <a:latin typeface="+mj-lt"/>
            </a:endParaRPr>
          </a:p>
          <a:p>
            <a:pPr>
              <a:buFont typeface="Wingdings 2"/>
              <a:buNone/>
            </a:pPr>
            <a:endParaRPr lang="ru-RU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2"/>
              <a:buNone/>
            </a:pPr>
            <a:endParaRPr lang="ru-R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1277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2800" smtClean="0">
                <a:solidFill>
                  <a:srgbClr val="FF0000"/>
                </a:solidFill>
              </a:rPr>
              <a:t>Рейтинг Свердловской области</a:t>
            </a:r>
            <a:br>
              <a:rPr lang="ru-RU" sz="2800" smtClean="0">
                <a:solidFill>
                  <a:srgbClr val="FF0000"/>
                </a:solidFill>
              </a:rPr>
            </a:br>
            <a:r>
              <a:rPr lang="ru-RU" sz="2800" smtClean="0">
                <a:solidFill>
                  <a:srgbClr val="FF0000"/>
                </a:solidFill>
              </a:rPr>
              <a:t>в Специальной Олимпиаде России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4"/>
          <p:cNvSpPr txBox="1">
            <a:spLocks/>
          </p:cNvSpPr>
          <p:nvPr/>
        </p:nvSpPr>
        <p:spPr>
          <a:xfrm>
            <a:off x="457200" y="1600200"/>
            <a:ext cx="4038600" cy="4925144"/>
          </a:xfrm>
          <a:prstGeom prst="rect">
            <a:avLst/>
          </a:prstGeom>
        </p:spPr>
        <p:txBody>
          <a:bodyPr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Font typeface="Wingdings 2"/>
              <a:buNone/>
            </a:pPr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На Всемирных зимних Специальных Олимпийских Играх 2013 года в Южной Корее в основной состав российской сборной вошли </a:t>
            </a:r>
          </a:p>
          <a:p>
            <a:pPr marL="137160" indent="0">
              <a:buFont typeface="Wingdings 2"/>
              <a:buNone/>
            </a:pPr>
            <a:r>
              <a:rPr 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12 спортсменов и 5 тренеров </a:t>
            </a:r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Свердловской области по горнолыжному спорту, сноубордингу, шорт-треку и фигурному катанию. </a:t>
            </a:r>
          </a:p>
          <a:p>
            <a:pPr marL="137160" indent="0">
              <a:buFont typeface="Wingdings 2"/>
              <a:buNone/>
            </a:pPr>
            <a:endParaRPr lang="ru-RU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buFont typeface="Wingdings 2"/>
              <a:buNone/>
            </a:pPr>
            <a:r>
              <a:rPr 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22 медали </a:t>
            </a:r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свердловских атлетов – это пятая часть всех медалей российской сборной на Играх.</a:t>
            </a:r>
          </a:p>
          <a:p>
            <a:pPr marL="137160" indent="0">
              <a:buFont typeface="Wingdings 2"/>
              <a:buNone/>
            </a:pPr>
            <a:endParaRPr lang="ru-RU" dirty="0"/>
          </a:p>
        </p:txBody>
      </p:sp>
      <p:pic>
        <p:nvPicPr>
          <p:cNvPr id="4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052" y="1600200"/>
            <a:ext cx="3385380" cy="481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62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1701</TotalTime>
  <Words>648</Words>
  <Application>Microsoft Office PowerPoint</Application>
  <PresentationFormat>Экран (4:3)</PresentationFormat>
  <Paragraphs>218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Arial Black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     Роль массового спорта в повышении качества жизни и социальной реабилитации детей и взрослых с ограниченными возможностями здоровья.      </vt:lpstr>
      <vt:lpstr>  Законодательные основы </vt:lpstr>
      <vt:lpstr>Дай мне победить! Но если я не смогу победить пусть я буду смелым в этой попытке!  Клятва Специальной Олимпиады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Специальная Олимпиада -   социальная программа </vt:lpstr>
      <vt:lpstr>Презентация PowerPoint</vt:lpstr>
      <vt:lpstr>СОЦИАЛЬНАЯ ИНИЦИАТИВА СПЕЦИАЛЬНОЙ ОЛИМПИАДЫ  «СЕТЬ ПОДДЕРЖКИ СЕМЕЙ» </vt:lpstr>
      <vt:lpstr> СОЦИАЛЬНАЯ ИНИЦИАТИВА СПЕЦИАЛЬНОЙ ОЛИМПИАДЫ  «ОБЪЕДИНЕННЫЙ СПОРТ» </vt:lpstr>
      <vt:lpstr>Презентация PowerPoint</vt:lpstr>
      <vt:lpstr>Специальная Олимпиада -   атлетам</vt:lpstr>
      <vt:lpstr>Специальная Олимпиада -   тренерам</vt:lpstr>
      <vt:lpstr>             Массовый спорт: кто и как?  Учреждение?  ДЮСАШ, Центр «Родник», «Дворец молодежи»  Ведомство? Образование, спорт, соцполитика  Уровень? Область, муниципалитет  Сектор? Государство, некоммерческие организации  ДУМАЕМ ВМЕСТЕ!      </vt:lpstr>
      <vt:lpstr>Вместе – к новым победам!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Специальной Олимпиаде  в Свердловской области  - 10 лет: адаптивный спорт как средство социальной интеграции.  Взгляд в будущее</dc:title>
  <dc:creator>Ольга</dc:creator>
  <cp:lastModifiedBy>RePack by Diakov</cp:lastModifiedBy>
  <cp:revision>186</cp:revision>
  <dcterms:created xsi:type="dcterms:W3CDTF">2010-12-02T21:21:50Z</dcterms:created>
  <dcterms:modified xsi:type="dcterms:W3CDTF">2016-03-29T21:39:03Z</dcterms:modified>
</cp:coreProperties>
</file>