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42"/>
  </p:notesMasterIdLst>
  <p:sldIdLst>
    <p:sldId id="337" r:id="rId2"/>
    <p:sldId id="364" r:id="rId3"/>
    <p:sldId id="366" r:id="rId4"/>
    <p:sldId id="371" r:id="rId5"/>
    <p:sldId id="368" r:id="rId6"/>
    <p:sldId id="369" r:id="rId7"/>
    <p:sldId id="370" r:id="rId8"/>
    <p:sldId id="355" r:id="rId9"/>
    <p:sldId id="375" r:id="rId10"/>
    <p:sldId id="373" r:id="rId11"/>
    <p:sldId id="338" r:id="rId12"/>
    <p:sldId id="382" r:id="rId13"/>
    <p:sldId id="383" r:id="rId14"/>
    <p:sldId id="339" r:id="rId15"/>
    <p:sldId id="376" r:id="rId16"/>
    <p:sldId id="377" r:id="rId17"/>
    <p:sldId id="378" r:id="rId18"/>
    <p:sldId id="379" r:id="rId19"/>
    <p:sldId id="374" r:id="rId20"/>
    <p:sldId id="356" r:id="rId21"/>
    <p:sldId id="342" r:id="rId22"/>
    <p:sldId id="357" r:id="rId23"/>
    <p:sldId id="358" r:id="rId24"/>
    <p:sldId id="359" r:id="rId25"/>
    <p:sldId id="384" r:id="rId26"/>
    <p:sldId id="385" r:id="rId27"/>
    <p:sldId id="386" r:id="rId28"/>
    <p:sldId id="387" r:id="rId29"/>
    <p:sldId id="389" r:id="rId30"/>
    <p:sldId id="388" r:id="rId31"/>
    <p:sldId id="390" r:id="rId32"/>
    <p:sldId id="391" r:id="rId33"/>
    <p:sldId id="360" r:id="rId34"/>
    <p:sldId id="361" r:id="rId35"/>
    <p:sldId id="362" r:id="rId36"/>
    <p:sldId id="363" r:id="rId37"/>
    <p:sldId id="392" r:id="rId38"/>
    <p:sldId id="394" r:id="rId39"/>
    <p:sldId id="393" r:id="rId40"/>
    <p:sldId id="334" r:id="rId41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C0E6"/>
    <a:srgbClr val="D39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71" autoAdjust="0"/>
  </p:normalViewPr>
  <p:slideViewPr>
    <p:cSldViewPr>
      <p:cViewPr varScale="1">
        <p:scale>
          <a:sx n="104" d="100"/>
          <a:sy n="104" d="100"/>
        </p:scale>
        <p:origin x="-18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76A0033-0B3A-4337-B912-AD6EFE91A720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428520C-3666-44F7-9357-48EF14687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373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8520C-3666-44F7-9357-48EF14687E8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426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8520C-3666-44F7-9357-48EF14687E80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82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4186D-C0D4-41DC-9156-A34688AEE896}" type="datetimeFigureOut">
              <a:rPr lang="ru-RU" smtClean="0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A7B73-9651-498A-970B-ADFBC2F5F8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F9BD7-7885-4A19-9684-5B76B2529BA2}" type="datetimeFigureOut">
              <a:rPr lang="ru-RU" smtClean="0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DBA25-0867-41DB-A75E-83DEE9A7CC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8672F8-06C8-4B92-9B9B-C226A546BB90}" type="datetimeFigureOut">
              <a:rPr lang="ru-RU" smtClean="0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CF885-2284-46A1-80C4-39C810079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4D01F5-FF09-46B8-BCF6-8CF927A4A5D5}" type="datetimeFigureOut">
              <a:rPr lang="ru-RU" smtClean="0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5D112-0C57-4B7A-A595-5914536D37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69E608-00AC-4ED5-A32F-1743FA2642B5}" type="datetimeFigureOut">
              <a:rPr lang="ru-RU" smtClean="0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32020-ADEE-469C-A758-477E267341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64848D-915A-4551-B37B-E5E30A9E1D4C}" type="datetimeFigureOut">
              <a:rPr lang="ru-RU" smtClean="0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9AD64-22C8-4E17-B098-9CB5CA789E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B1C33D-FE8D-4FC5-97D0-DE86FF1767B0}" type="datetimeFigureOut">
              <a:rPr lang="ru-RU" smtClean="0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9AFA5-5961-4725-973C-220B82BA05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2E632B-4645-491B-A3EA-8A5C08B7B6B1}" type="datetimeFigureOut">
              <a:rPr lang="ru-RU" smtClean="0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D7A3A-F59D-44A0-81C5-4B672AD236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21D4B1-5F61-4AF0-A704-909F7C8CE0C8}" type="datetimeFigureOut">
              <a:rPr lang="ru-RU" smtClean="0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76355-7D62-43FA-A79E-0D45E2C09E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7704C-3E60-4C09-BE32-4EA3C71C2537}" type="datetimeFigureOut">
              <a:rPr lang="ru-RU" smtClean="0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39688-726E-42FE-9752-1987A33D0F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B09C7B-651B-44B6-BEC0-6432AF5F029B}" type="datetimeFigureOut">
              <a:rPr lang="ru-RU" smtClean="0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D966F21-E7D7-4062-9EF7-5103E1C60C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7ED3D62-41B8-4820-A58C-79D29058BFCA}" type="datetimeFigureOut">
              <a:rPr lang="ru-RU" smtClean="0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3F2A274-B256-4C1D-A2FC-A8981988D5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vojta.com/administrator/de/vojta-prinzip/profvvojta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jta.com/administrator/index.php?option=com_content&amp;view=article&amp;id=2&amp;Itemid=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1%80%D1%83%D0%B4%D0%BE%D1%81%D0%BF%D0%BE%D1%81%D0%BE%D0%B1%D0%BD%D0%BE%D1%81%D1%82%D1%8C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A0%D0%B5%D0%B0%D0%B1%D0%B8%D0%BB%D0%B8%D1%82%D0%B0%D1%86%D0%B8%D1%8F_(%D0%BC%D0%B5%D0%B4%D0%B8%D1%86%D0%B8%D0%BD%D0%B0)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World_Confederation_for_Physical_Therap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196753"/>
            <a:ext cx="8064500" cy="2880319"/>
          </a:xfrm>
        </p:spPr>
        <p:txBody>
          <a:bodyPr>
            <a:normAutofit/>
          </a:bodyPr>
          <a:lstStyle/>
          <a:p>
            <a:pPr algn="ctr"/>
            <a:r>
              <a:rPr lang="ru-RU" altLang="ru-RU" sz="4400" dirty="0" smtClean="0">
                <a:solidFill>
                  <a:schemeClr val="tx1"/>
                </a:solidFill>
              </a:rPr>
              <a:t>Методы физической реабилитации</a:t>
            </a:r>
            <a:br>
              <a:rPr lang="ru-RU" altLang="ru-RU" sz="4400" dirty="0" smtClean="0">
                <a:solidFill>
                  <a:schemeClr val="tx1"/>
                </a:solidFill>
              </a:rPr>
            </a:br>
            <a:r>
              <a:rPr lang="ru-RU" altLang="ru-RU" sz="4400" dirty="0" smtClean="0">
                <a:solidFill>
                  <a:schemeClr val="tx1"/>
                </a:solidFill>
              </a:rPr>
              <a:t>Войта-диагностика и Войта-терапия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5516563"/>
            <a:ext cx="8856662" cy="812800"/>
          </a:xfrm>
        </p:spPr>
        <p:txBody>
          <a:bodyPr/>
          <a:lstStyle/>
          <a:p>
            <a:r>
              <a:rPr lang="ru-RU" sz="1200" b="1" i="1" dirty="0" err="1"/>
              <a:t>Диляра</a:t>
            </a:r>
            <a:r>
              <a:rPr lang="ru-RU" sz="1200" b="1" i="1" dirty="0"/>
              <a:t> Рашидовна Медведская,</a:t>
            </a:r>
            <a:br>
              <a:rPr lang="ru-RU" sz="1200" b="1" i="1" dirty="0"/>
            </a:br>
            <a:r>
              <a:rPr lang="ru-RU" sz="1200" b="1" i="1" dirty="0"/>
              <a:t>                                                                       заместитель Министра социальной </a:t>
            </a:r>
            <a:br>
              <a:rPr lang="ru-RU" sz="1200" b="1" i="1" dirty="0"/>
            </a:br>
            <a:r>
              <a:rPr lang="ru-RU" sz="1200" b="1" i="1" dirty="0"/>
              <a:t>                                                                       политики Свердловской области</a:t>
            </a:r>
            <a:endParaRPr lang="ru-RU" alt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2355771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4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589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391544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3600" i="1" dirty="0" smtClean="0"/>
              <a:t>Профессор</a:t>
            </a:r>
            <a:r>
              <a:rPr lang="ru-RU" sz="3600" i="1" dirty="0"/>
              <a:t>, доктор медицинских наук Вацлав Войта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i="1" dirty="0"/>
              <a:t>Профессор Войта, </a:t>
            </a:r>
            <a:r>
              <a:rPr lang="ru-RU" sz="3600" i="1" dirty="0" smtClean="0"/>
              <a:t>невролог</a:t>
            </a:r>
          </a:p>
          <a:p>
            <a:pPr marL="0" indent="0">
              <a:buNone/>
            </a:pPr>
            <a:r>
              <a:rPr lang="ru-RU" sz="3600" i="1" dirty="0" smtClean="0"/>
              <a:t>родился </a:t>
            </a:r>
            <a:r>
              <a:rPr lang="ru-RU" sz="3600" i="1" dirty="0"/>
              <a:t>12 июля 1917 года в селе </a:t>
            </a:r>
            <a:r>
              <a:rPr lang="ru-RU" sz="3600" i="1" dirty="0" err="1"/>
              <a:t>Мокросуки</a:t>
            </a:r>
            <a:r>
              <a:rPr lang="ru-RU" sz="3600" i="1" dirty="0"/>
              <a:t>, Богемия / Чешская Республика, и </a:t>
            </a:r>
            <a:r>
              <a:rPr lang="ru-RU" sz="3600" i="1" dirty="0" smtClean="0"/>
              <a:t>умер </a:t>
            </a:r>
            <a:r>
              <a:rPr lang="ru-RU" sz="3600" i="1" dirty="0"/>
              <a:t>12 сентября 2000 года в </a:t>
            </a:r>
            <a:r>
              <a:rPr lang="ru-RU" sz="3600" i="1" dirty="0" smtClean="0"/>
              <a:t>Мюнхене. </a:t>
            </a:r>
            <a:r>
              <a:rPr lang="ru-RU" sz="3600" i="1" dirty="0"/>
              <a:t>В августе 1968 года он эмигрировал из Праги в Германию, работал в Ортопедической клинике Кёльнского университета и в Мюнхенском детском центре; с 1990 года до своей смерти он снова преподавал в </a:t>
            </a:r>
            <a:r>
              <a:rPr lang="ru-RU" sz="3600" i="1" dirty="0" err="1"/>
              <a:t>Карловом</a:t>
            </a:r>
            <a:r>
              <a:rPr lang="ru-RU" sz="3600" i="1" dirty="0"/>
              <a:t> университете в Праге.</a:t>
            </a:r>
            <a:endParaRPr lang="ru-RU" sz="3600" dirty="0"/>
          </a:p>
          <a:p>
            <a:endParaRPr lang="ru-RU" dirty="0"/>
          </a:p>
        </p:txBody>
      </p:sp>
      <p:pic>
        <p:nvPicPr>
          <p:cNvPr id="4" name="Рисунок 3" descr="http://www.vojta.com/images/stories/images-2009/vojta-mit-kind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6264696" cy="3347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545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507413" cy="6381750"/>
          </a:xfrm>
        </p:spPr>
        <p:txBody>
          <a:bodyPr/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ru-RU" altLang="ru-RU" dirty="0" smtClean="0"/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dirty="0" err="1" smtClean="0"/>
              <a:t>Нейрокинезиология</a:t>
            </a:r>
            <a:r>
              <a:rPr lang="ru-RU" altLang="ru-RU" dirty="0" smtClean="0"/>
              <a:t> по Войта 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dirty="0" smtClean="0"/>
              <a:t>позволяет диагностировать нарушенное двигательное развитие у детей уже с периода новорожденности, еще до отсутствия четкой неврологической симптоматики при классическом обследовании и назначить  раннюю терапию. </a:t>
            </a:r>
          </a:p>
        </p:txBody>
      </p:sp>
    </p:spTree>
    <p:extLst>
      <p:ext uri="{BB962C8B-B14F-4D97-AF65-F5344CB8AC3E}">
        <p14:creationId xmlns:p14="http://schemas.microsoft.com/office/powerpoint/2010/main" val="2793529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Новорожденный</a:t>
            </a:r>
            <a:r>
              <a:rPr lang="ru-RU" i="1" dirty="0"/>
              <a:t>: положение на животе и на </a:t>
            </a:r>
            <a:r>
              <a:rPr lang="ru-RU" i="1" dirty="0" smtClean="0"/>
              <a:t>спине</a:t>
            </a: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3 </a:t>
            </a:r>
            <a:r>
              <a:rPr lang="ru-RU" i="1" dirty="0"/>
              <a:t>месяца: симметричное </a:t>
            </a:r>
            <a:r>
              <a:rPr lang="ru-RU" i="1" dirty="0" err="1"/>
              <a:t>опирание</a:t>
            </a:r>
            <a:r>
              <a:rPr lang="ru-RU" i="1" dirty="0"/>
              <a:t> на локти и положение на спине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www.vojta.com/images/stories/images-2009/aab_0010_bauchl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548680"/>
            <a:ext cx="3132348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vojta.com/images/stories/images-2009/aab_00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6"/>
            <a:ext cx="3096344" cy="1872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vojta.com/images/stories/images-2009/aab_001_ellenbogensttz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2664296" cy="2030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vojta.com/images/stories/images-2009/entwicklung0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12976"/>
            <a:ext cx="2952328" cy="1944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360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Хватание </a:t>
            </a:r>
            <a:r>
              <a:rPr lang="ru-RU" i="1" dirty="0"/>
              <a:t>и </a:t>
            </a:r>
            <a:r>
              <a:rPr lang="ru-RU" i="1" dirty="0" smtClean="0"/>
              <a:t>переворачивание</a:t>
            </a:r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Вставание </a:t>
            </a:r>
            <a:r>
              <a:rPr lang="ru-RU" i="1" dirty="0"/>
              <a:t>и хождение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www.vojta.com/images/stories/images-2009/entwicklung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52736"/>
            <a:ext cx="2381250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vojta.com/images/stories/images-2009/entwicklung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20"/>
            <a:ext cx="23812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vojta.com/images/stories/images-2009/entwicklung0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22479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vojta.com/images/stories/images-2009/entwicklung0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547" y="2924944"/>
            <a:ext cx="16383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1530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908050"/>
            <a:ext cx="8229600" cy="4895850"/>
          </a:xfrm>
        </p:spPr>
        <p:txBody>
          <a:bodyPr/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smtClean="0"/>
              <a:t>Суть диагностики это не только пассивное наблюдение за ребенком, но и активный метод обследования с использованием соответствующих функциональных проб (нагрузок, провокаций).</a:t>
            </a:r>
          </a:p>
        </p:txBody>
      </p:sp>
    </p:spTree>
    <p:extLst>
      <p:ext uri="{BB962C8B-B14F-4D97-AF65-F5344CB8AC3E}">
        <p14:creationId xmlns:p14="http://schemas.microsoft.com/office/powerpoint/2010/main" val="1026410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61928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altLang="ru-RU" dirty="0" smtClean="0"/>
          </a:p>
          <a:p>
            <a:pPr algn="ctr">
              <a:buFont typeface="Wingdings" pitchFamily="2" charset="2"/>
              <a:buNone/>
            </a:pPr>
            <a:endParaRPr lang="ru-RU" altLang="ru-RU" dirty="0"/>
          </a:p>
          <a:p>
            <a:pPr algn="ctr">
              <a:buFont typeface="Wingdings" pitchFamily="2" charset="2"/>
              <a:buNone/>
            </a:pPr>
            <a:r>
              <a:rPr lang="ru-RU" altLang="ru-RU" dirty="0" err="1" smtClean="0"/>
              <a:t>В.Войта</a:t>
            </a:r>
            <a:r>
              <a:rPr lang="ru-RU" altLang="ru-RU" dirty="0" smtClean="0"/>
              <a:t> удалось из многочисленных реакций, связанных с положением тела, выделить семь реакций и составить их в диагностическую концепцию, которая не только делает возможной раннюю диагностику церебральных двигательных повреждений раньше, чем они возникнут, но и разрешает определить точную диагностику неврологического развития. Для этого он использовал реакции на положение тела.</a:t>
            </a:r>
          </a:p>
        </p:txBody>
      </p:sp>
    </p:spTree>
    <p:extLst>
      <p:ext uri="{BB962C8B-B14F-4D97-AF65-F5344CB8AC3E}">
        <p14:creationId xmlns:p14="http://schemas.microsoft.com/office/powerpoint/2010/main" val="319214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 err="1" smtClean="0">
                <a:solidFill>
                  <a:schemeClr val="accent2"/>
                </a:solidFill>
              </a:rPr>
              <a:t>Лагереакции</a:t>
            </a:r>
            <a:r>
              <a:rPr lang="ru-RU" altLang="ru-RU" sz="2000" b="1" dirty="0">
                <a:solidFill>
                  <a:schemeClr val="accent2"/>
                </a:solidFill>
              </a:rPr>
              <a:t> (</a:t>
            </a:r>
            <a:r>
              <a:rPr lang="ru-RU" altLang="ru-RU" sz="2000" b="1" dirty="0" smtClean="0">
                <a:solidFill>
                  <a:schemeClr val="accent2"/>
                </a:solidFill>
              </a:rPr>
              <a:t>стандартизированный </a:t>
            </a:r>
            <a:r>
              <a:rPr lang="ru-RU" altLang="ru-RU" sz="2000" b="1" dirty="0">
                <a:solidFill>
                  <a:schemeClr val="accent2"/>
                </a:solidFill>
              </a:rPr>
              <a:t>метод оценки постуральной реактивности, в основе которого - рефлекторный двигательный ответ на разные положения тела в </a:t>
            </a:r>
            <a:r>
              <a:rPr lang="ru-RU" altLang="ru-RU" sz="2000" b="1" dirty="0" smtClean="0">
                <a:solidFill>
                  <a:schemeClr val="accent2"/>
                </a:solidFill>
              </a:rPr>
              <a:t>пространстве)по Войта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400675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altLang="ru-RU" sz="2300" b="1" i="1" smtClean="0"/>
              <a:t>Реакция при подтягивании</a:t>
            </a:r>
            <a:r>
              <a:rPr lang="ru-RU" altLang="ru-RU" sz="2300" smtClean="0"/>
              <a:t> (тракции) (модифицированная и стандартизированная Vojta)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altLang="ru-RU" sz="2300" b="1" i="1" smtClean="0"/>
              <a:t>Ландау-реакция </a:t>
            </a:r>
            <a:r>
              <a:rPr lang="ru-RU" altLang="ru-RU" sz="2300" smtClean="0"/>
              <a:t>(Landau, 1923; модифицированная и стандартизированная Vojta)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altLang="ru-RU" sz="2300" b="1" i="1" smtClean="0"/>
              <a:t>Реакция подвешивания подмышки</a:t>
            </a:r>
            <a:r>
              <a:rPr lang="ru-RU" altLang="ru-RU" sz="2300" smtClean="0"/>
              <a:t> (аксилярная)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altLang="ru-RU" sz="2300" b="1" i="1" smtClean="0"/>
              <a:t>Реакция перебрасывания на сторону по Войта</a:t>
            </a:r>
            <a:r>
              <a:rPr lang="ru-RU" altLang="ru-RU" sz="2300" smtClean="0"/>
              <a:t> (Vojta 1967/69)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altLang="ru-RU" sz="2300" b="1" i="1" smtClean="0"/>
              <a:t>Горизонтальная реакция бокового подвешивания по Collis/Vojta</a:t>
            </a:r>
            <a:r>
              <a:rPr lang="ru-RU" altLang="ru-RU" sz="2300" smtClean="0"/>
              <a:t> (Collis, 1954; модифицированная и стандартизированная Vojta)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altLang="ru-RU" sz="2300" b="1" i="1" smtClean="0"/>
              <a:t>Вертикальная реакция подвешивания по Peiper и Isbert</a:t>
            </a:r>
            <a:r>
              <a:rPr lang="ru-RU" altLang="ru-RU" sz="2300" smtClean="0"/>
              <a:t>  (Peiper и Isbert, 1927; модифицированная и стандартизированная Vojta)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ru-RU" altLang="ru-RU" sz="2300" b="1" i="1" smtClean="0"/>
              <a:t>Вертикальная реакция подвешивания по Collis</a:t>
            </a:r>
            <a:r>
              <a:rPr lang="ru-RU" altLang="ru-RU" sz="2300" smtClean="0"/>
              <a:t> (Collis, 1954; модифицированная и стандартизированная Vojta)</a:t>
            </a:r>
          </a:p>
        </p:txBody>
      </p:sp>
    </p:spTree>
    <p:extLst>
      <p:ext uri="{BB962C8B-B14F-4D97-AF65-F5344CB8AC3E}">
        <p14:creationId xmlns:p14="http://schemas.microsoft.com/office/powerpoint/2010/main" val="3356851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Без имени-4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0"/>
            <a:ext cx="60483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608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45878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1600" b="0" i="1" u="sng" smtClean="0">
                <a:solidFill>
                  <a:schemeClr val="accent2"/>
                </a:solidFill>
              </a:rPr>
              <a:t>Рефлексы новорожденных (примитивные рефлексы)</a:t>
            </a:r>
            <a:br>
              <a:rPr lang="ru-RU" altLang="ru-RU" sz="1600" b="0" i="1" u="sng" smtClean="0">
                <a:solidFill>
                  <a:schemeClr val="accent2"/>
                </a:solidFill>
              </a:rPr>
            </a:br>
            <a:r>
              <a:rPr lang="ru-RU" altLang="ru-RU" sz="1600" b="0" i="1" u="sng" smtClean="0">
                <a:solidFill>
                  <a:schemeClr val="accent2"/>
                </a:solidFill>
              </a:rPr>
              <a:t>- </a:t>
            </a:r>
            <a:r>
              <a:rPr lang="ru-RU" altLang="ru-RU" sz="1600" i="1" u="sng" smtClean="0">
                <a:solidFill>
                  <a:schemeClr val="accent2"/>
                </a:solidFill>
              </a:rPr>
              <a:t>для диагностики по Войта -</a:t>
            </a:r>
          </a:p>
        </p:txBody>
      </p:sp>
      <p:graphicFrame>
        <p:nvGraphicFramePr>
          <p:cNvPr id="150617" name="Group 89"/>
          <p:cNvGraphicFramePr>
            <a:graphicFrameLocks noGrp="1"/>
          </p:cNvGraphicFramePr>
          <p:nvPr>
            <p:ph idx="1"/>
          </p:nvPr>
        </p:nvGraphicFramePr>
        <p:xfrm>
          <a:off x="395288" y="530225"/>
          <a:ext cx="8229600" cy="6362702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2743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Примитивные рефлексы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</a:t>
                      </a:r>
                      <a:r>
                        <a:rPr kumimoji="1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 норме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</a:t>
                      </a:r>
                      <a:r>
                        <a:rPr kumimoji="1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атологический симптом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Орофациальные рефлексы</a:t>
                      </a: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Рефлекс Бабкина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0-4 недели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после 6 недель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поисковый рефлекс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0-3 месяца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после 6 месяцев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сосательный рефлекс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0-3 месяца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после 6 месяцев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феномен глаз куклы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0-4 недели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после 6 недель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автоматической походки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0-4 недели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после 3 месяцев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71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Разгибательные рефлексы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экстензорный толчок рук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 рождения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экстензорный толчок ног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0-4 недели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после 3 месяцев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рефлекс с корня ладони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 рождения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пяточный рефлекс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0-4 недели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после 3 месяцев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супрапубикальный разгибательный рефлекс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0-4 недели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после 3 месяцев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перекрестный разгибательный рефлекс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0-6 недели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после 3 месяцев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лифт-реакция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0-4 недели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после 4 месяцев в N форме,   с рождения в патологической форме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рефлекс Галанта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0-4 недели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 и до отсутствия  в 1.триместре,  +++ в 2. триместре и позднее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Хватательные рефлексы</a:t>
                      </a:r>
                      <a:r>
                        <a:rPr kumimoji="1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30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 рук......................................................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Со стоп....................................................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 развитию опорной и хватательной функции руки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 развитию опорной функции стоп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 0 и до отсутствия в 2. триместре при дискинетическом типе развития,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+++ в 2. триместре при спастическом типе развития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+++ в 2. и 3. триместре 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&gt; при дискинетическом типе,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 0 и до отсутствия в 2. и 3. триместре  при спастическом типе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2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РАФ (рефлекс акустико -фациальный)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РОФ (рефлекс оптико-фациальный)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 10 дней до конца жизни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возникает после 3 месяцев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 4 месяца отсутствует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 6 месяцев отсутствует 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871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5283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535560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4900" dirty="0" smtClean="0"/>
              <a:t>При лечении </a:t>
            </a:r>
            <a:r>
              <a:rPr lang="ru-RU" sz="4900" dirty="0"/>
              <a:t>детей с церебральным парезом профессор Войта обнаружил, что на определённые раздражения в определённых положениях тела дети отвечают повторяющимися двигательными реакциями туловища и конечностей. </a:t>
            </a:r>
            <a:r>
              <a:rPr lang="ru-RU" sz="4900" dirty="0" smtClean="0"/>
              <a:t>При многократном повторении двигательные реакции становятся </a:t>
            </a:r>
            <a:r>
              <a:rPr lang="ru-RU" sz="4900" dirty="0"/>
              <a:t>всё более обширными и полными </a:t>
            </a:r>
            <a:endParaRPr lang="ru-RU" sz="4900" dirty="0" smtClean="0"/>
          </a:p>
          <a:p>
            <a:r>
              <a:rPr lang="ru-RU" sz="4900" dirty="0" smtClean="0"/>
              <a:t>Подобная </a:t>
            </a:r>
            <a:r>
              <a:rPr lang="ru-RU" sz="4900" dirty="0"/>
              <a:t>активация имела поразительное действие: дети, страдающие церебральным парезом, после этого могли отчётливей говорить и по прошествии небольшого периода времени – уверенней вставать и ходить.</a:t>
            </a:r>
          </a:p>
          <a:p>
            <a:r>
              <a:rPr lang="ru-RU" sz="4900" dirty="0" smtClean="0"/>
              <a:t>профессор </a:t>
            </a:r>
            <a:r>
              <a:rPr lang="ru-RU" sz="4900" dirty="0"/>
              <a:t>Войта сделал вывод, что </a:t>
            </a:r>
            <a:r>
              <a:rPr lang="ru-RU" sz="4900" dirty="0" err="1"/>
              <a:t>спастика</a:t>
            </a:r>
            <a:r>
              <a:rPr lang="ru-RU" sz="4900" dirty="0"/>
              <a:t> у детей может быть связана с функциональной блокадой в процессе двигательного развития.</a:t>
            </a:r>
          </a:p>
          <a:p>
            <a:endParaRPr lang="ru-RU" dirty="0"/>
          </a:p>
        </p:txBody>
      </p:sp>
      <p:pic>
        <p:nvPicPr>
          <p:cNvPr id="4" name="Рисунок 3" descr="http://www.vojta.com/images/stories/images-2009/vojta-behandlung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6336704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96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Физическая реабилитация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 — (</a:t>
            </a:r>
            <a:r>
              <a:rPr lang="ru-RU" u="sng" dirty="0">
                <a:hlinkClick r:id="rId2" tooltip="Английский язык"/>
              </a:rPr>
              <a:t>англ.</a:t>
            </a:r>
            <a:r>
              <a:rPr lang="ru-RU" dirty="0"/>
              <a:t> </a:t>
            </a:r>
            <a:r>
              <a:rPr lang="ru-RU" i="1" dirty="0" err="1"/>
              <a:t>Physical</a:t>
            </a:r>
            <a:r>
              <a:rPr lang="ru-RU" i="1" dirty="0"/>
              <a:t> </a:t>
            </a:r>
            <a:r>
              <a:rPr lang="ru-RU" i="1" dirty="0" err="1"/>
              <a:t>therapy</a:t>
            </a:r>
            <a:r>
              <a:rPr lang="ru-RU" dirty="0"/>
              <a:t>) это использование с лечебной и профилактической целью физических упражнений и природных факторов в комплексном процессе восстановления здоровья, физического состояния и </a:t>
            </a:r>
            <a:r>
              <a:rPr lang="ru-RU" u="sng" dirty="0">
                <a:hlinkClick r:id="rId3" tooltip="Трудоспособность"/>
              </a:rPr>
              <a:t>трудоспособности</a:t>
            </a:r>
            <a:r>
              <a:rPr lang="ru-RU" dirty="0"/>
              <a:t> больных и инвалидов. </a:t>
            </a:r>
            <a:endParaRPr lang="ru-RU" dirty="0" smtClean="0"/>
          </a:p>
          <a:p>
            <a:r>
              <a:rPr lang="ru-RU" dirty="0" smtClean="0"/>
              <a:t>Часть </a:t>
            </a:r>
            <a:r>
              <a:rPr lang="ru-RU" u="sng" dirty="0">
                <a:hlinkClick r:id="rId4" tooltip="Реабилитация (медицина)"/>
              </a:rPr>
              <a:t>медицинской реабилитации</a:t>
            </a:r>
            <a:r>
              <a:rPr lang="ru-RU" dirty="0"/>
              <a:t> и применяется во все её периоды и этапы. Физическую реабилитацию применяют в социальной и профессиональной реабилитации. </a:t>
            </a:r>
          </a:p>
        </p:txBody>
      </p:sp>
    </p:spTree>
    <p:extLst>
      <p:ext uri="{BB962C8B-B14F-4D97-AF65-F5344CB8AC3E}">
        <p14:creationId xmlns:p14="http://schemas.microsoft.com/office/powerpoint/2010/main" val="568242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>
                <a:solidFill>
                  <a:srgbClr val="CC3300"/>
                </a:solidFill>
              </a:rPr>
              <a:t>Войта-терапия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mtClean="0"/>
              <a:t>Согласно данным литературы, еще в 1954 году чешский врач Войта в результате многолетних наблюдений открыл основные модели рефлекторного движения вперед, которые позднее были классифицированы и предложены, как метод терапии - рефлексная локомоция или по имени автора Войта-терапия.</a:t>
            </a:r>
          </a:p>
        </p:txBody>
      </p:sp>
    </p:spTree>
    <p:extLst>
      <p:ext uri="{BB962C8B-B14F-4D97-AF65-F5344CB8AC3E}">
        <p14:creationId xmlns:p14="http://schemas.microsoft.com/office/powerpoint/2010/main" val="2476869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300" smtClean="0">
                <a:solidFill>
                  <a:srgbClr val="A50021"/>
                </a:solidFill>
              </a:rPr>
              <a:t>Локомоция</a:t>
            </a:r>
            <a:r>
              <a:rPr lang="ru-RU" altLang="ru-RU" sz="2300" smtClean="0"/>
              <a:t> </a:t>
            </a:r>
            <a:r>
              <a:rPr lang="ru-RU" altLang="ru-RU" sz="2300" smtClean="0">
                <a:solidFill>
                  <a:schemeClr val="accent2"/>
                </a:solidFill>
              </a:rPr>
              <a:t>- совокупность согласованных движений, благодаря которым человек перемещается в пространстве.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150000"/>
              </a:lnSpc>
              <a:buFont typeface="Wingdings" pitchFamily="2" charset="2"/>
              <a:buNone/>
            </a:pPr>
            <a:r>
              <a:rPr lang="ru-RU" altLang="ru-RU" smtClean="0"/>
              <a:t>База локомоции:</a:t>
            </a:r>
          </a:p>
          <a:p>
            <a:pPr marL="609600" indent="-609600">
              <a:lnSpc>
                <a:spcPct val="150000"/>
              </a:lnSpc>
            </a:pPr>
            <a:r>
              <a:rPr lang="ru-RU" altLang="ru-RU" smtClean="0"/>
              <a:t>Мотивация</a:t>
            </a:r>
          </a:p>
          <a:p>
            <a:pPr marL="609600" indent="-609600">
              <a:lnSpc>
                <a:spcPct val="150000"/>
              </a:lnSpc>
            </a:pPr>
            <a:r>
              <a:rPr lang="ru-RU" altLang="ru-RU" smtClean="0"/>
              <a:t>Сенсорная ориентация</a:t>
            </a:r>
          </a:p>
          <a:p>
            <a:pPr marL="609600" indent="-609600">
              <a:lnSpc>
                <a:spcPct val="150000"/>
              </a:lnSpc>
            </a:pPr>
            <a:r>
              <a:rPr lang="ru-RU" altLang="ru-RU" smtClean="0"/>
              <a:t>Автоматическое регулирование положения тела</a:t>
            </a:r>
          </a:p>
        </p:txBody>
      </p:sp>
    </p:spTree>
    <p:extLst>
      <p:ext uri="{BB962C8B-B14F-4D97-AF65-F5344CB8AC3E}">
        <p14:creationId xmlns:p14="http://schemas.microsoft.com/office/powerpoint/2010/main" val="2831276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80400" cy="2159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smtClean="0">
                <a:solidFill>
                  <a:schemeClr val="accent2"/>
                </a:solidFill>
              </a:rPr>
              <a:t>Принципы Войта-терапии</a:t>
            </a:r>
            <a:r>
              <a:rPr lang="ru-RU" altLang="ru-RU" sz="3600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6092825"/>
          </a:xfrm>
        </p:spPr>
        <p:txBody>
          <a:bodyPr/>
          <a:lstStyle/>
          <a:p>
            <a:pPr marL="381000" indent="-381000">
              <a:lnSpc>
                <a:spcPct val="125000"/>
              </a:lnSpc>
              <a:buFont typeface="Wingdings" pitchFamily="2" charset="2"/>
              <a:buAutoNum type="arabicPeriod"/>
            </a:pPr>
            <a:r>
              <a:rPr lang="ru-RU" altLang="ru-RU" sz="1800" dirty="0" smtClean="0">
                <a:solidFill>
                  <a:schemeClr val="accent1"/>
                </a:solidFill>
              </a:rPr>
              <a:t>Терапия воздействует на имеющиеся нервные связи на самых разных уровнях тела (от скелетной мускулатуры до внутренних органов, с простейшего управления ЦНС и до более высоких мозговых структур), использует «естественные движения», врожденные способности пациента.</a:t>
            </a:r>
          </a:p>
          <a:p>
            <a:pPr marL="381000" indent="-381000">
              <a:lnSpc>
                <a:spcPct val="125000"/>
              </a:lnSpc>
              <a:buFont typeface="Wingdings" pitchFamily="2" charset="2"/>
              <a:buAutoNum type="arabicPeriod"/>
            </a:pPr>
            <a:r>
              <a:rPr lang="ru-RU" altLang="ru-RU" sz="1800" dirty="0" smtClean="0"/>
              <a:t>У младенцев ЦНС еще очень хорошо поддается формированию. Некоторые нервные пути в мозге часто полностью блокированы, но в принципе остаются доступными. </a:t>
            </a:r>
            <a:r>
              <a:rPr lang="ru-RU" altLang="ru-RU" sz="1800" dirty="0" smtClean="0">
                <a:solidFill>
                  <a:schemeClr val="accent1"/>
                </a:solidFill>
              </a:rPr>
              <a:t>Ненормальные движения (замещающие образец), возникающие из-за постоянного, но патологически измененного выпрямления и передвижения, еще не закреплены, что позволяет достичь максимального эффекта при терапии  </a:t>
            </a:r>
            <a:r>
              <a:rPr lang="ru-RU" altLang="ru-RU" sz="1800" dirty="0" err="1" smtClean="0">
                <a:solidFill>
                  <a:schemeClr val="accent1"/>
                </a:solidFill>
              </a:rPr>
              <a:t>рефлексолокомоции</a:t>
            </a:r>
            <a:r>
              <a:rPr lang="ru-RU" altLang="ru-RU" sz="1800" dirty="0" smtClean="0">
                <a:solidFill>
                  <a:schemeClr val="accent1"/>
                </a:solidFill>
              </a:rPr>
              <a:t>.</a:t>
            </a:r>
          </a:p>
          <a:p>
            <a:pPr marL="381000" indent="-381000">
              <a:lnSpc>
                <a:spcPct val="125000"/>
              </a:lnSpc>
              <a:buFont typeface="Wingdings" pitchFamily="2" charset="2"/>
              <a:buAutoNum type="arabicPeriod"/>
            </a:pPr>
            <a:r>
              <a:rPr lang="ru-RU" altLang="ru-RU" sz="1800" dirty="0" smtClean="0">
                <a:solidFill>
                  <a:schemeClr val="accent1"/>
                </a:solidFill>
              </a:rPr>
              <a:t>Основная задача методики - формирование двигательных навыков соответствующих возрасту ребенка. Для его решения используют рефлекс ползания и рефлекс поворота. Их основные феномены имеют влияние на управление телом в целом, его </a:t>
            </a:r>
            <a:r>
              <a:rPr lang="ru-RU" altLang="ru-RU" sz="1800" dirty="0" err="1" smtClean="0">
                <a:solidFill>
                  <a:schemeClr val="accent1"/>
                </a:solidFill>
              </a:rPr>
              <a:t>вертикализацию</a:t>
            </a:r>
            <a:r>
              <a:rPr lang="ru-RU" altLang="ru-RU" sz="1800" dirty="0" smtClean="0">
                <a:solidFill>
                  <a:schemeClr val="accent1"/>
                </a:solidFill>
              </a:rPr>
              <a:t> и возможность передвижения.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3903643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484313"/>
            <a:ext cx="8891588" cy="5257800"/>
          </a:xfrm>
        </p:spPr>
        <p:txBody>
          <a:bodyPr/>
          <a:lstStyle/>
          <a:p>
            <a:pPr marL="609600" indent="-609600">
              <a:lnSpc>
                <a:spcPct val="125000"/>
              </a:lnSpc>
              <a:buFont typeface="Wingdings" pitchFamily="2" charset="2"/>
              <a:buAutoNum type="arabicPeriod" startAt="4"/>
            </a:pPr>
            <a:r>
              <a:rPr lang="ru-RU" altLang="ru-RU" sz="2000" dirty="0" smtClean="0">
                <a:solidFill>
                  <a:schemeClr val="accent1"/>
                </a:solidFill>
              </a:rPr>
              <a:t>Оба двигательных комплекса содержат элементарные компоненты передвижения : автоматическое управление равновесием при движении («постуральное управление»), выпрямление тела против силы тяжести и целенаправленные хватательные и шаговые движения конечностей («фазовая подвижность»).</a:t>
            </a:r>
          </a:p>
          <a:p>
            <a:pPr marL="609600" indent="-609600">
              <a:lnSpc>
                <a:spcPct val="125000"/>
              </a:lnSpc>
              <a:buFont typeface="Wingdings" pitchFamily="2" charset="2"/>
              <a:buAutoNum type="arabicPeriod" startAt="4"/>
            </a:pPr>
            <a:r>
              <a:rPr lang="ru-RU" altLang="ru-RU" sz="2000" dirty="0" smtClean="0"/>
              <a:t>Благодаря терапевтически возможному выстраиванию функций осанки и поведения в ЦНС, улучшенный уровень движения может удерживаться часто в течение целого дня. </a:t>
            </a:r>
          </a:p>
          <a:p>
            <a:pPr marL="609600" indent="-609600">
              <a:lnSpc>
                <a:spcPct val="125000"/>
              </a:lnSpc>
              <a:buFont typeface="Wingdings" pitchFamily="2" charset="2"/>
              <a:buAutoNum type="arabicPeriod" startAt="4"/>
            </a:pPr>
            <a:r>
              <a:rPr lang="ru-RU" altLang="ru-RU" sz="2000" dirty="0" smtClean="0"/>
              <a:t>Управление осанкой и движением, активизируемое в терапии, является одной из важнейших предпосылок для любой спонтанной коммуникации. </a:t>
            </a:r>
            <a:r>
              <a:rPr lang="ru-RU" altLang="ru-RU" sz="2000" dirty="0" err="1" smtClean="0"/>
              <a:t>Т.с</a:t>
            </a:r>
            <a:r>
              <a:rPr lang="ru-RU" altLang="ru-RU" sz="2000" dirty="0" smtClean="0"/>
              <a:t>. Она может быть основой для выполнения требований в других  терапиях, например, в специальной педагогике, логопедии, </a:t>
            </a:r>
            <a:r>
              <a:rPr lang="ru-RU" altLang="ru-RU" sz="2000" dirty="0" err="1" smtClean="0"/>
              <a:t>эрготерапии</a:t>
            </a:r>
            <a:r>
              <a:rPr lang="ru-RU" altLang="ru-RU" sz="2000" dirty="0" smtClean="0"/>
              <a:t> и др.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4"/>
            </a:pPr>
            <a:endParaRPr lang="ru-RU" altLang="ru-RU" sz="2000" dirty="0" smtClean="0"/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80400" cy="874713"/>
          </a:xfrm>
          <a:noFill/>
        </p:spPr>
        <p:txBody>
          <a:bodyPr/>
          <a:lstStyle/>
          <a:p>
            <a:pPr algn="ctr"/>
            <a:r>
              <a:rPr lang="ru-RU" altLang="ru-RU" smtClean="0"/>
              <a:t>Принципы Войта-терапии </a:t>
            </a:r>
          </a:p>
        </p:txBody>
      </p:sp>
    </p:spTree>
    <p:extLst>
      <p:ext uri="{BB962C8B-B14F-4D97-AF65-F5344CB8AC3E}">
        <p14:creationId xmlns:p14="http://schemas.microsoft.com/office/powerpoint/2010/main" val="4414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000" smtClean="0">
                <a:solidFill>
                  <a:schemeClr val="accent2"/>
                </a:solidFill>
              </a:rPr>
              <a:t>Различают два комплекса рефлекса локомоции: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280400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100" dirty="0" smtClean="0"/>
              <a:t>1-ый проводится в положении на животе и обозначается как рефлекторное ползание;</a:t>
            </a:r>
          </a:p>
          <a:p>
            <a:pPr>
              <a:lnSpc>
                <a:spcPct val="80000"/>
              </a:lnSpc>
            </a:pPr>
            <a:r>
              <a:rPr lang="ru-RU" altLang="ru-RU" sz="2100" dirty="0" smtClean="0"/>
              <a:t>2-ой в положении на спине и на боку, этот координационный комплекс обозначается как рефлекторный поворот.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1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100" dirty="0" smtClean="0">
                <a:solidFill>
                  <a:schemeClr val="accent1"/>
                </a:solidFill>
              </a:rPr>
              <a:t>Имеются 10 описанных Войта зон на теле, а также на руках и ногах, чтобы вызвать образцы движений</a:t>
            </a:r>
            <a:r>
              <a:rPr lang="ru-RU" altLang="ru-RU" sz="2100" dirty="0" smtClean="0"/>
              <a:t>. Через комбинацию различных зон и чередование надавливания и растягивания активизируются оба рефлекса локомоции. Играют роль оптимальный угол сгибания конечностей и т.н. сопротивление (например, терапевт тормозит поворот головы во время рефлекторного ползания, достигается изометрическое сокращение близлежащей мускулатуры).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100" dirty="0" smtClean="0"/>
              <a:t>Принцип-много вариаций. К трем основным позициям имеется более тридцати вариаций, для подбора индивидуальной программы и цели лечения.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1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1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100" dirty="0" smtClean="0"/>
          </a:p>
        </p:txBody>
      </p:sp>
    </p:spTree>
    <p:extLst>
      <p:ext uri="{BB962C8B-B14F-4D97-AF65-F5344CB8AC3E}">
        <p14:creationId xmlns:p14="http://schemas.microsoft.com/office/powerpoint/2010/main" val="3002393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Рефлекторное ползание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Это двигательный </a:t>
            </a:r>
            <a:r>
              <a:rPr lang="ru-RU" dirty="0"/>
              <a:t>процесс, содержащий существенные компоненты передвижения:</a:t>
            </a:r>
          </a:p>
          <a:p>
            <a:r>
              <a:rPr lang="ru-RU" dirty="0"/>
              <a:t>1. определённое управление положением</a:t>
            </a:r>
          </a:p>
          <a:p>
            <a:r>
              <a:rPr lang="ru-RU" dirty="0"/>
              <a:t>2. выпрямление против силы тяжести </a:t>
            </a:r>
          </a:p>
          <a:p>
            <a:r>
              <a:rPr lang="ru-RU" dirty="0"/>
              <a:t>3. целенаправленные шаговые движения рук и ног.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756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1700" dirty="0" smtClean="0"/>
              <a:t>В рефлекторном </a:t>
            </a:r>
            <a:r>
              <a:rPr lang="ru-RU" sz="1700" dirty="0"/>
              <a:t>ползании заложена базовая модель передвижения человека в пространстве. Исходной позицией является положение на животе, голова повёрнута в сторону и лежит на основании</a:t>
            </a:r>
            <a:r>
              <a:rPr lang="ru-RU" sz="1700" dirty="0" smtClean="0"/>
              <a:t>.</a:t>
            </a:r>
            <a:r>
              <a:rPr lang="ru-RU" sz="1700" dirty="0"/>
              <a:t> У новорожденных рефлекторное ползание можно полностью активировать из одной зоны, для детей старшего возраста и взрослых требуется комбинация нескольких точек надавливания.</a:t>
            </a:r>
          </a:p>
          <a:p>
            <a:pPr marL="0" indent="0">
              <a:buNone/>
            </a:pPr>
            <a:endParaRPr lang="ru-RU" sz="1700" dirty="0"/>
          </a:p>
          <a:p>
            <a:endParaRPr lang="ru-RU" dirty="0"/>
          </a:p>
        </p:txBody>
      </p:sp>
      <p:pic>
        <p:nvPicPr>
          <p:cNvPr id="4" name="Рисунок 3" descr="http://www.vojta.com/images/stories/images-2009/kriechen1_neu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488832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927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Движение  </a:t>
            </a:r>
            <a:r>
              <a:rPr lang="ru-RU" sz="2000" dirty="0"/>
              <a:t>осуществляется перекрёстно, то есть одновременно движется правая нога и левая рука и наоборот. Одна нога и противолежащая рука поддерживают тело и сдвигают туловище вперёд.</a:t>
            </a:r>
          </a:p>
          <a:p>
            <a:endParaRPr lang="ru-RU" dirty="0"/>
          </a:p>
        </p:txBody>
      </p:sp>
      <p:pic>
        <p:nvPicPr>
          <p:cNvPr id="4" name="Рисунок 3" descr="http://www.vojta.com/images/stories/images-2009/kriechen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696744" cy="4169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563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Рефлекторное переворачивание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включает </a:t>
            </a:r>
            <a:r>
              <a:rPr lang="ru-RU" dirty="0"/>
              <a:t>в </a:t>
            </a:r>
            <a:r>
              <a:rPr lang="ru-RU" dirty="0" smtClean="0"/>
              <a:t>себя:</a:t>
            </a:r>
          </a:p>
          <a:p>
            <a:pPr>
              <a:buFontTx/>
              <a:buChar char="-"/>
            </a:pPr>
            <a:r>
              <a:rPr lang="ru-RU" dirty="0" smtClean="0"/>
              <a:t>переход </a:t>
            </a:r>
            <a:r>
              <a:rPr lang="ru-RU" dirty="0"/>
              <a:t>из положения на спине в положение на боку </a:t>
            </a:r>
          </a:p>
          <a:p>
            <a:pPr>
              <a:buFontTx/>
              <a:buChar char="-"/>
            </a:pPr>
            <a:r>
              <a:rPr lang="ru-RU" dirty="0" smtClean="0"/>
              <a:t>оканчивается </a:t>
            </a:r>
            <a:r>
              <a:rPr lang="ru-RU" dirty="0"/>
              <a:t>в положении на четвереньках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У здоровых грудных детей часть этого двигательного процесса выполняется спонтанно примерно на 6-ом месяце жизни, другая часть наблюдается на 8-ом / 9-ом месяце. С помощью Войта-терапии его можно вызвать уже у новорожденных. С терапевтической целью рефлекторное переворачивание используется в различных фазах в положении на спине и на боку: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736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1-ая </a:t>
            </a:r>
            <a:r>
              <a:rPr lang="ru-RU" sz="2000" b="1" dirty="0"/>
              <a:t>фаза </a:t>
            </a:r>
            <a:r>
              <a:rPr lang="ru-RU" sz="2000" dirty="0"/>
              <a:t>начинается в положении на спине, руки и ноги вытянуты. Посредством раздражения зоны груди в межрёберном промежутке (7-ое / 8-ое ребро) под соском на сосковой линии достигается поворачивание на бок. Лицо, проводящее занятие / терапевт тормозит поворачивание головы, оказывая сопротивление.</a:t>
            </a:r>
          </a:p>
          <a:p>
            <a:endParaRPr lang="ru-RU" dirty="0"/>
          </a:p>
        </p:txBody>
      </p:sp>
      <p:pic>
        <p:nvPicPr>
          <p:cNvPr id="4" name="Рисунок 3" descr="http://www.vojta.com/images/stories/images-2009/reflexumdrehen01-k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696444" cy="2311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vojta.com/images/stories/images-2009/refl_umdrehen_erw_02-k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312368" cy="2383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89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З</a:t>
            </a:r>
            <a:r>
              <a:rPr lang="ru-RU" sz="3600" b="1" dirty="0" smtClean="0"/>
              <a:t>адачи </a:t>
            </a:r>
            <a:r>
              <a:rPr lang="ru-RU" sz="3600" b="1" dirty="0"/>
              <a:t>реабилитации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функциональное восстановление (полное или компенсация при недостаточном или отсутствии восстановления);</a:t>
            </a:r>
          </a:p>
          <a:p>
            <a:r>
              <a:rPr lang="ru-RU" dirty="0" smtClean="0"/>
              <a:t> </a:t>
            </a:r>
            <a:r>
              <a:rPr lang="ru-RU" dirty="0"/>
              <a:t>приспособление к повседневной жизни и труду;</a:t>
            </a:r>
          </a:p>
          <a:p>
            <a:r>
              <a:rPr lang="ru-RU" dirty="0" smtClean="0"/>
              <a:t> </a:t>
            </a:r>
            <a:r>
              <a:rPr lang="ru-RU" dirty="0"/>
              <a:t>привлечение в трудовой процесс;</a:t>
            </a:r>
          </a:p>
          <a:p>
            <a:r>
              <a:rPr lang="ru-RU" dirty="0" smtClean="0"/>
              <a:t> </a:t>
            </a:r>
            <a:r>
              <a:rPr lang="ru-RU" dirty="0"/>
              <a:t>диспансерный надзор за пациентами.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164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Важные реакции: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Выпрямление </a:t>
            </a:r>
            <a:r>
              <a:rPr lang="ru-RU" dirty="0"/>
              <a:t>позвоночника</a:t>
            </a:r>
          </a:p>
          <a:p>
            <a:pPr lvl="0"/>
            <a:r>
              <a:rPr lang="ru-RU" dirty="0"/>
              <a:t>Сгибание ног в тазобедренных, коленных суставах и суставе стопы</a:t>
            </a:r>
          </a:p>
          <a:p>
            <a:pPr lvl="0"/>
            <a:r>
              <a:rPr lang="ru-RU" dirty="0"/>
              <a:t>Удерживание ног в этом положении против силы тяжести вне опорного основания, которым является спина</a:t>
            </a:r>
          </a:p>
          <a:p>
            <a:pPr lvl="0"/>
            <a:r>
              <a:rPr lang="ru-RU" dirty="0"/>
              <a:t>Подготовка рук к последующей опорной функции</a:t>
            </a:r>
          </a:p>
          <a:p>
            <a:pPr lvl="0"/>
            <a:r>
              <a:rPr lang="ru-RU" dirty="0"/>
              <a:t>Движения глаз в сторону</a:t>
            </a:r>
          </a:p>
          <a:p>
            <a:pPr lvl="0"/>
            <a:r>
              <a:rPr lang="ru-RU" dirty="0"/>
              <a:t>Появление глотательных </a:t>
            </a:r>
            <a:r>
              <a:rPr lang="ru-RU" dirty="0" smtClean="0"/>
              <a:t>движений</a:t>
            </a:r>
          </a:p>
          <a:p>
            <a:pPr lvl="0"/>
            <a:r>
              <a:rPr lang="ru-RU" dirty="0"/>
              <a:t>Углубление дыхания</a:t>
            </a:r>
          </a:p>
          <a:p>
            <a:pPr lvl="0"/>
            <a:r>
              <a:rPr lang="ru-RU" dirty="0"/>
              <a:t>Координированная, дифференцированная активация мускулатуры живота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432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2-ая </a:t>
            </a:r>
            <a:r>
              <a:rPr lang="ru-RU" b="1" dirty="0"/>
              <a:t>фаза </a:t>
            </a:r>
            <a:r>
              <a:rPr lang="ru-RU" dirty="0"/>
              <a:t>рефлекторного переворачивания начинается в положение на боку. Она включает в себя двигательные процессы, используемые также при спонтанном переворачивании, ползанье на четвереньках и хождении боком. Тело опирается на нижнее плечо и нижнюю ногу, которые сдвигают его против силы тяжести вверх и вперёд. При этом мышечная активация в нижней руке продвигается от плеча к локтю и далее к кисти, и пациент опирается на кисть. Движение завершается, когда процесс переворачивания заканчивается положением на четвереньках.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www.vojta.com/images/stories/images-2009/reflexumdrehen02-k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816424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vojta.com/images/stories/images-2009/refl_umdrehen_erw_01-k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3816424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0179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Важные реакции:</a:t>
            </a:r>
          </a:p>
          <a:p>
            <a:pPr lvl="0"/>
            <a:r>
              <a:rPr lang="ru-RU" dirty="0" err="1"/>
              <a:t>Сгибательные</a:t>
            </a:r>
            <a:r>
              <a:rPr lang="ru-RU" dirty="0"/>
              <a:t> и разгибательные движения верхних и нижних рук и ног в противоположном направлении с усилением опорной функции на нижнем плече и далее последовательно к кисти, а также на нижней стороне таза и далее последовательно к ноге</a:t>
            </a:r>
          </a:p>
          <a:p>
            <a:pPr lvl="0"/>
            <a:r>
              <a:rPr lang="ru-RU" dirty="0"/>
              <a:t>Выпрямление позвоночника во время всего процесса переворачивания</a:t>
            </a:r>
          </a:p>
          <a:p>
            <a:pPr lvl="0"/>
            <a:r>
              <a:rPr lang="ru-RU" dirty="0"/>
              <a:t>Удерживание головы в положении на боку против силы тяжести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233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smtClean="0"/>
              <a:t>Всеобъемлюющее действие                Войта терапии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80400" cy="5300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600" b="1" smtClean="0"/>
              <a:t>Мускулатура скелета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200" smtClean="0"/>
              <a:t>1.Позвоночник сегментарно растягивается и скручивается, становится функционально подвижнее.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200" smtClean="0"/>
              <a:t>2.Голова может более свободно двигаться.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200" smtClean="0"/>
              <a:t>3.Достигается центрирование суставов(особенно плечевого и тазобедренного).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200" smtClean="0"/>
              <a:t>4.Кисти и стопы целенаправленнее и обширнее используются для опорной и хватательной функций.</a:t>
            </a:r>
          </a:p>
          <a:p>
            <a:pPr>
              <a:lnSpc>
                <a:spcPct val="80000"/>
              </a:lnSpc>
            </a:pPr>
            <a:r>
              <a:rPr lang="ru-RU" altLang="ru-RU" sz="1600" b="1" smtClean="0"/>
              <a:t>Область лица и рта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200" smtClean="0"/>
              <a:t>1.Облегчает сосательные, глотательные, жевательные движения.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200" smtClean="0"/>
              <a:t>2.Движения глаз становятся более целенаправленными и независимыми от движений головы.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200" smtClean="0"/>
              <a:t>3.Возрастают сила и громкость голоса.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200" smtClean="0"/>
              <a:t>4.Произношение становится понятнее. </a:t>
            </a:r>
          </a:p>
          <a:p>
            <a:pPr>
              <a:lnSpc>
                <a:spcPct val="80000"/>
              </a:lnSpc>
            </a:pPr>
            <a:r>
              <a:rPr lang="ru-RU" altLang="ru-RU" sz="1600" b="1" smtClean="0"/>
              <a:t>Дыхательная функция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200" smtClean="0"/>
              <a:t>1.Увеличивается объем грудной клетки.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200" smtClean="0"/>
              <a:t>2.Дыхание становится глубже и стабильнее. </a:t>
            </a:r>
          </a:p>
          <a:p>
            <a:pPr>
              <a:lnSpc>
                <a:spcPct val="80000"/>
              </a:lnSpc>
            </a:pPr>
            <a:r>
              <a:rPr lang="ru-RU" altLang="ru-RU" sz="1600" b="1" smtClean="0"/>
              <a:t>Вегетативная нервная система</a:t>
            </a:r>
            <a:r>
              <a:rPr lang="ru-RU" altLang="ru-RU" sz="1200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200" smtClean="0"/>
              <a:t>1.Улучшается кровоснабжение кожи.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200" smtClean="0"/>
              <a:t>2.Улучшается ритм сна и бодрствования.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200" smtClean="0"/>
              <a:t>3.Улучшатся регуляция функции кишечника и мочевого пузыря.</a:t>
            </a:r>
          </a:p>
          <a:p>
            <a:pPr>
              <a:lnSpc>
                <a:spcPct val="80000"/>
              </a:lnSpc>
            </a:pPr>
            <a:r>
              <a:rPr lang="ru-RU" altLang="ru-RU" sz="1800" b="1" smtClean="0"/>
              <a:t>Восприятие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200" smtClean="0"/>
              <a:t>1.Улучшаются реакции равновесия.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200" smtClean="0"/>
              <a:t>2.Улучшается ориентация в пространстве.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200" smtClean="0"/>
              <a:t>3.Сильнее и точнее становятся ощущения6 холодный, теплый, острый, тупой.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200" smtClean="0"/>
              <a:t>4.Улучшается распознавание форм и структур с помощью ощупывания.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200" smtClean="0"/>
              <a:t>5.Способность к концентрации  становится гибче и стабильнее. </a:t>
            </a:r>
          </a:p>
          <a:p>
            <a:pPr>
              <a:lnSpc>
                <a:spcPct val="80000"/>
              </a:lnSpc>
            </a:pPr>
            <a:r>
              <a:rPr lang="ru-RU" altLang="ru-RU" sz="1800" b="1" smtClean="0"/>
              <a:t>Психика</a:t>
            </a:r>
            <a:r>
              <a:rPr lang="ru-RU" altLang="ru-RU" sz="1200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200" smtClean="0"/>
              <a:t>Пациент становится более уравновешенным, эмоционально активным. </a:t>
            </a:r>
          </a:p>
        </p:txBody>
      </p:sp>
    </p:spTree>
    <p:extLst>
      <p:ext uri="{BB962C8B-B14F-4D97-AF65-F5344CB8AC3E}">
        <p14:creationId xmlns:p14="http://schemas.microsoft.com/office/powerpoint/2010/main" val="140549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60350"/>
            <a:ext cx="8126413" cy="47625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000" smtClean="0">
                <a:solidFill>
                  <a:schemeClr val="accent2"/>
                </a:solidFill>
              </a:rPr>
              <a:t>Условия проведения Войта-терапии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578850" cy="58054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ru-RU" altLang="ru-RU" sz="1600" smtClean="0"/>
              <a:t>частое  повторение  упражнений  на протяжении  продолжительного  времени  (3-4 раза на день по 5-20 минут на протяжении не меньше 1 года;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ru-RU" altLang="ru-RU" sz="1600" smtClean="0"/>
              <a:t>интеграция  родителей  в  процесс  реабилитации,  обучение  их  терапии  в  Центре  реабилитации  под  руководством специалиста Войта-терапевта  с  дальнейшим  проведением  комплекса  упражнений  дома;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ru-RU" altLang="ru-RU" sz="1600" smtClean="0"/>
              <a:t>коррекция  комплекса  упражнений  во  время  консультаций  или  повторных  курсов реабилитации  в  Центре  Войта-терапевтом, посредством комбинирования и вариации зон  раздражения и сопротивления, а также малейших изменений направления нажатий и угла сгибания конечностей в исходном положении, терапия приспосабливается к  индивидуальной картине заболевания и цели лечения пациента;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ru-RU" altLang="ru-RU" sz="1600" smtClean="0"/>
              <a:t>необходима предыдущая психологическая подготовка родителей к способу проведения терапии и ожидаемых результатов Отрицательное поведение ребенка  на вынужденное положение во время проведения терапии может быть проявлением страха или естественного протеста, особенно у детей младенческого возраста. Отрицательное поведение ребенка не должно быть проявлением агрессии (требует устранения методами психологической коррекции);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ru-RU" altLang="ru-RU" sz="1600" smtClean="0"/>
              <a:t>перед  началом проведения Войта-Терапии детям первого года жизни проводится Войта-диагностика, пациентов осматривает невролог и педиатр, по показаниям электрокардиография, нейросонография, электроэнцефалография;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ru-RU" altLang="ru-RU" sz="1600" smtClean="0"/>
              <a:t>Войта-терапии  как реабилитационная  методика используется самостоятельно, что связано с расчетом адекватной нагрузки;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ru-RU" altLang="ru-RU" sz="1600" smtClean="0"/>
              <a:t>Войта-терапия  совместима  с плаванием, лечебной  гимнастикой  и  массажем,  когда  родители  по  любым  причинам  не  могут  достичь оптимальной нагрузки  только  за  счет Войта-терапии;</a:t>
            </a:r>
          </a:p>
          <a:p>
            <a:pPr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ru-RU" altLang="ru-RU" sz="1600" smtClean="0"/>
              <a:t>Войта-терапия  несовместима  с  электропроцедурами.</a:t>
            </a:r>
          </a:p>
        </p:txBody>
      </p:sp>
    </p:spTree>
    <p:extLst>
      <p:ext uri="{BB962C8B-B14F-4D97-AF65-F5344CB8AC3E}">
        <p14:creationId xmlns:p14="http://schemas.microsoft.com/office/powerpoint/2010/main" val="1774077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pPr algn="ctr"/>
            <a:r>
              <a:rPr lang="ru-RU" altLang="ru-RU" sz="3500" smtClean="0">
                <a:solidFill>
                  <a:schemeClr val="accent2"/>
                </a:solidFill>
              </a:rPr>
              <a:t>Показания к проведению Войта-терапии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4464050" cy="5257800"/>
          </a:xfrm>
        </p:spPr>
        <p:txBody>
          <a:bodyPr/>
          <a:lstStyle/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smtClean="0">
                <a:solidFill>
                  <a:schemeClr val="accent2"/>
                </a:solidFill>
              </a:rPr>
              <a:t>Абсолютные показания:</a:t>
            </a:r>
          </a:p>
          <a:p>
            <a:pPr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ru-RU" altLang="ru-RU" sz="1600" smtClean="0"/>
              <a:t>Центральные координационные нарушения (средней степени тяжести и тяжелые центральные координационные нарушения, асимметричные  легкие центральные координационные нарушения, т.н. гемисиндромы).</a:t>
            </a:r>
          </a:p>
          <a:p>
            <a:pPr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ru-RU" altLang="ru-RU" sz="1600" smtClean="0"/>
              <a:t>Детский церебральный паралич</a:t>
            </a:r>
          </a:p>
          <a:p>
            <a:pPr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ru-RU" altLang="ru-RU" sz="1600" smtClean="0"/>
              <a:t>Мышечная кривошея	</a:t>
            </a:r>
          </a:p>
          <a:p>
            <a:pPr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ru-RU" altLang="ru-RU" sz="1600" smtClean="0"/>
              <a:t>Периферические парезы и параличи (например, Spina bifida,</a:t>
            </a:r>
            <a:r>
              <a:rPr lang="en-US" altLang="ru-RU" sz="1600" smtClean="0"/>
              <a:t>Plexusparesen</a:t>
            </a:r>
            <a:r>
              <a:rPr lang="ru-RU" altLang="ru-RU" sz="1600" smtClean="0"/>
              <a:t> и др.).</a:t>
            </a:r>
          </a:p>
          <a:p>
            <a:pPr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ru-RU" altLang="ru-RU" sz="1600" smtClean="0"/>
              <a:t>Врожденные миопатии</a:t>
            </a:r>
          </a:p>
          <a:p>
            <a:pPr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ru-RU" altLang="ru-RU" sz="1600" smtClean="0"/>
              <a:t>Синдром поперечного поражения спинного мозга.</a:t>
            </a:r>
          </a:p>
          <a:p>
            <a:pPr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ru-RU" altLang="ru-RU" sz="1600" smtClean="0"/>
              <a:t>Артрогрипоз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57338"/>
            <a:ext cx="4572000" cy="5184775"/>
          </a:xfrm>
        </p:spPr>
        <p:txBody>
          <a:bodyPr/>
          <a:lstStyle/>
          <a:p>
            <a:pPr algn="ctr">
              <a:lnSpc>
                <a:spcPct val="125000"/>
              </a:lnSpc>
              <a:buFont typeface="Wingdings" pitchFamily="2" charset="2"/>
              <a:buNone/>
            </a:pPr>
            <a:r>
              <a:rPr lang="ru-RU" altLang="ru-RU" sz="1600" b="1" smtClean="0">
                <a:solidFill>
                  <a:schemeClr val="accent2"/>
                </a:solidFill>
              </a:rPr>
              <a:t>Относительные показания:</a:t>
            </a:r>
          </a:p>
          <a:p>
            <a:pPr>
              <a:lnSpc>
                <a:spcPct val="175000"/>
              </a:lnSpc>
              <a:buFont typeface="Wingdings" pitchFamily="2" charset="2"/>
              <a:buAutoNum type="arabicPeriod"/>
            </a:pPr>
            <a:r>
              <a:rPr lang="ru-RU" altLang="ru-RU" sz="1600" smtClean="0"/>
              <a:t>Задержка стато-кинетического развития</a:t>
            </a:r>
          </a:p>
          <a:p>
            <a:pPr>
              <a:lnSpc>
                <a:spcPct val="175000"/>
              </a:lnSpc>
              <a:buFont typeface="Wingdings" pitchFamily="2" charset="2"/>
              <a:buAutoNum type="arabicPeriod"/>
            </a:pPr>
            <a:r>
              <a:rPr lang="ru-RU" altLang="ru-RU" sz="1600" smtClean="0"/>
              <a:t>Даун-синдром и другие синдромы.</a:t>
            </a:r>
          </a:p>
          <a:p>
            <a:pPr>
              <a:lnSpc>
                <a:spcPct val="175000"/>
              </a:lnSpc>
              <a:buFont typeface="Wingdings" pitchFamily="2" charset="2"/>
              <a:buAutoNum type="arabicPeriod"/>
            </a:pPr>
            <a:r>
              <a:rPr lang="ru-RU" altLang="ru-RU" sz="1600" smtClean="0"/>
              <a:t>Нарушение осанки (сколиозы).</a:t>
            </a:r>
          </a:p>
          <a:p>
            <a:pPr>
              <a:lnSpc>
                <a:spcPct val="175000"/>
              </a:lnSpc>
              <a:buFont typeface="Wingdings" pitchFamily="2" charset="2"/>
              <a:buAutoNum type="arabicPeriod"/>
            </a:pPr>
            <a:r>
              <a:rPr lang="ru-RU" altLang="ru-RU" sz="1600" smtClean="0"/>
              <a:t>Функциональные нарушения суставов (дисплазия тазобедренных суставов, косолапость). </a:t>
            </a:r>
          </a:p>
          <a:p>
            <a:pPr>
              <a:lnSpc>
                <a:spcPct val="175000"/>
              </a:lnSpc>
              <a:buFont typeface="Wingdings" pitchFamily="2" charset="2"/>
              <a:buAutoNum type="arabicPeriod"/>
            </a:pPr>
            <a:r>
              <a:rPr lang="ru-RU" altLang="ru-RU" sz="1600" smtClean="0"/>
              <a:t>Проблемы с функциями глотания, жевания, дыхания.</a:t>
            </a:r>
          </a:p>
        </p:txBody>
      </p:sp>
    </p:spTree>
    <p:extLst>
      <p:ext uri="{BB962C8B-B14F-4D97-AF65-F5344CB8AC3E}">
        <p14:creationId xmlns:p14="http://schemas.microsoft.com/office/powerpoint/2010/main" val="2699286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640763" cy="1143000"/>
          </a:xfrm>
        </p:spPr>
        <p:txBody>
          <a:bodyPr/>
          <a:lstStyle/>
          <a:p>
            <a:pPr algn="ctr"/>
            <a:r>
              <a:rPr lang="ru-RU" altLang="ru-RU" sz="3000" smtClean="0">
                <a:solidFill>
                  <a:schemeClr val="accent2"/>
                </a:solidFill>
              </a:rPr>
              <a:t> </a:t>
            </a:r>
            <a:r>
              <a:rPr lang="ru-RU" altLang="ru-RU" sz="3200" smtClean="0">
                <a:solidFill>
                  <a:schemeClr val="accent2"/>
                </a:solidFill>
              </a:rPr>
              <a:t>Протипоказания</a:t>
            </a:r>
            <a:r>
              <a:rPr lang="ru-RU" altLang="ru-RU" sz="3000" smtClean="0">
                <a:solidFill>
                  <a:schemeClr val="accent2"/>
                </a:solidFill>
              </a:rPr>
              <a:t>  к  проведению Войта-терапии: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608512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ru-RU" altLang="ru-RU" sz="1600" smtClean="0"/>
              <a:t>10 дней  после  профилактической  прививки.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ru-RU" altLang="ru-RU" sz="1600" smtClean="0"/>
              <a:t>Температура  тела  выше  38,5 С</a:t>
            </a:r>
            <a:r>
              <a:rPr lang="ru-RU" altLang="ru-RU" sz="1600" smtClean="0">
                <a:cs typeface="Arial" pitchFamily="34" charset="0"/>
              </a:rPr>
              <a:t>˚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ru-RU" altLang="ru-RU" sz="1600" smtClean="0"/>
              <a:t>Обострение хронических соматических  заболеваний.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ru-RU" altLang="ru-RU" sz="1600" smtClean="0"/>
              <a:t>Гидроцефалия  (период  декомпенсации).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ru-RU" altLang="ru-RU" sz="1600" smtClean="0"/>
              <a:t>Аффективно-респираторные состояния (судороги), частые серийные эпилептические припадки.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ru-RU" altLang="ru-RU" sz="1600" smtClean="0"/>
              <a:t>Родители  психологически  не подготовлены  к  проведения  методики.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ru-RU" altLang="ru-RU" sz="1600" smtClean="0"/>
              <a:t>При особых заболеваниях (например, болезнь стеклянных костей).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ru-RU" altLang="ru-RU" sz="1600" smtClean="0"/>
              <a:t>При заболеваниях сердца (в периоде суб- и декомпенсации сердечно-сосудистой недостаточности). </a:t>
            </a:r>
          </a:p>
        </p:txBody>
      </p:sp>
    </p:spTree>
    <p:extLst>
      <p:ext uri="{BB962C8B-B14F-4D97-AF65-F5344CB8AC3E}">
        <p14:creationId xmlns:p14="http://schemas.microsoft.com/office/powerpoint/2010/main" val="750443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</a:rPr>
              <a:t>1984</a:t>
            </a:r>
            <a:r>
              <a:rPr lang="ru-RU" dirty="0"/>
              <a:t> год основано Общество Вацлава Войты (ОВВ)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</a:rPr>
              <a:t>1994</a:t>
            </a:r>
            <a:r>
              <a:rPr lang="ru-RU" dirty="0"/>
              <a:t> год переименовано в Международное общество Войты (МОВ)</a:t>
            </a:r>
          </a:p>
          <a:p>
            <a:pPr marL="0" indent="0">
              <a:buNone/>
            </a:pPr>
            <a:r>
              <a:rPr lang="ru-RU" dirty="0"/>
              <a:t>В </a:t>
            </a:r>
            <a:r>
              <a:rPr lang="ru-RU" dirty="0" smtClean="0"/>
              <a:t>МОВ </a:t>
            </a:r>
            <a:r>
              <a:rPr lang="ru-RU" dirty="0"/>
              <a:t>объединены врачи и физиотерапевты, применяющие терапию и/или диагностику по Войте и обладающие правом преподавать его методику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настоящее время </a:t>
            </a:r>
            <a:r>
              <a:rPr lang="ru-RU" dirty="0" smtClean="0"/>
              <a:t>МОВ </a:t>
            </a:r>
            <a:r>
              <a:rPr lang="ru-RU" dirty="0"/>
              <a:t>насчитывает около 70 членов, </a:t>
            </a:r>
            <a:r>
              <a:rPr lang="ru-RU" dirty="0" smtClean="0"/>
              <a:t>Наряду </a:t>
            </a:r>
            <a:r>
              <a:rPr lang="ru-RU" dirty="0"/>
              <a:t>с врачами и физиотерапевтами из Германии, в МОВ входят члены из Чехии, Польши, Испании, Швейцарии и Австрии, Японии и Кореи.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7361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Назначение и цели МОВ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Проведение семинаров по обучению и специализации физиотерапевтов и врачей в области лечения детей, подростков и взрослых с двигательными нарушениями по методу Войты, основанному на </a:t>
            </a:r>
            <a:r>
              <a:rPr lang="ru-RU" dirty="0" err="1"/>
              <a:t>кинезиологии</a:t>
            </a:r>
            <a:r>
              <a:rPr lang="ru-RU" dirty="0"/>
              <a:t> развития</a:t>
            </a:r>
          </a:p>
          <a:p>
            <a:pPr lvl="0"/>
            <a:r>
              <a:rPr lang="ru-RU" dirty="0"/>
              <a:t>Инструктирование и обучение врачей по разработанной </a:t>
            </a:r>
            <a:r>
              <a:rPr lang="ru-RU" dirty="0" err="1"/>
              <a:t>Войтой</a:t>
            </a:r>
            <a:r>
              <a:rPr lang="ru-RU" dirty="0"/>
              <a:t> диагностике для раннего выявления двигательных нарушений в грудном возрасте.</a:t>
            </a:r>
          </a:p>
          <a:p>
            <a:pPr lvl="0"/>
            <a:r>
              <a:rPr lang="ru-RU" dirty="0"/>
              <a:t>Семинары по усовершенствованию для получивших образование Войта-терапевтов и врачей</a:t>
            </a:r>
          </a:p>
          <a:p>
            <a:pPr lvl="0"/>
            <a:r>
              <a:rPr lang="ru-RU" dirty="0"/>
              <a:t>Поддержка научных исследований</a:t>
            </a:r>
          </a:p>
          <a:p>
            <a:pPr lvl="0"/>
            <a:r>
              <a:rPr lang="ru-RU" dirty="0"/>
              <a:t>Доклады и конгрессы</a:t>
            </a:r>
          </a:p>
          <a:p>
            <a:pPr lvl="0"/>
            <a:r>
              <a:rPr lang="ru-RU" dirty="0"/>
              <a:t>Создание библиографии.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9036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Обучающие </a:t>
            </a:r>
            <a:r>
              <a:rPr lang="ru-RU" dirty="0"/>
              <a:t>курсы для врачей и физиотерапевтов в</a:t>
            </a:r>
          </a:p>
          <a:p>
            <a:pPr lvl="0"/>
            <a:r>
              <a:rPr lang="ru-RU" dirty="0" smtClean="0"/>
              <a:t>Германия (Берлин, Бохум, Франкфурт, Гейдельберг, Мюнхен, </a:t>
            </a:r>
            <a:r>
              <a:rPr lang="ru-RU" dirty="0" err="1" smtClean="0"/>
              <a:t>Зиген</a:t>
            </a:r>
            <a:r>
              <a:rPr lang="ru-RU" dirty="0"/>
              <a:t>)</a:t>
            </a:r>
            <a:endParaRPr lang="ru-RU" dirty="0" smtClean="0"/>
          </a:p>
          <a:p>
            <a:pPr lvl="0"/>
            <a:r>
              <a:rPr lang="ru-RU" dirty="0" smtClean="0"/>
              <a:t>Чили</a:t>
            </a:r>
            <a:endParaRPr lang="ru-RU" dirty="0"/>
          </a:p>
          <a:p>
            <a:pPr lvl="0"/>
            <a:r>
              <a:rPr lang="ru-RU" dirty="0"/>
              <a:t>Япония</a:t>
            </a:r>
          </a:p>
          <a:p>
            <a:pPr lvl="0"/>
            <a:r>
              <a:rPr lang="ru-RU" dirty="0"/>
              <a:t>Корея</a:t>
            </a:r>
          </a:p>
          <a:p>
            <a:pPr lvl="0"/>
            <a:r>
              <a:rPr lang="ru-RU" dirty="0"/>
              <a:t>Мексика</a:t>
            </a:r>
          </a:p>
          <a:p>
            <a:pPr lvl="0"/>
            <a:r>
              <a:rPr lang="ru-RU" dirty="0"/>
              <a:t>Норвегия</a:t>
            </a:r>
          </a:p>
          <a:p>
            <a:pPr lvl="0"/>
            <a:r>
              <a:rPr lang="ru-RU" dirty="0"/>
              <a:t>Австрия</a:t>
            </a:r>
          </a:p>
          <a:p>
            <a:pPr lvl="0"/>
            <a:r>
              <a:rPr lang="ru-RU" dirty="0"/>
              <a:t>Польша</a:t>
            </a:r>
          </a:p>
          <a:p>
            <a:pPr lvl="0"/>
            <a:r>
              <a:rPr lang="ru-RU" dirty="0"/>
              <a:t>Румыния</a:t>
            </a:r>
          </a:p>
          <a:p>
            <a:pPr lvl="0"/>
            <a:r>
              <a:rPr lang="ru-RU" dirty="0"/>
              <a:t>Испания</a:t>
            </a:r>
          </a:p>
          <a:p>
            <a:pPr lvl="0"/>
            <a:r>
              <a:rPr lang="ru-RU" dirty="0" smtClean="0"/>
              <a:t>Чехия</a:t>
            </a:r>
            <a:endParaRPr lang="ru-RU" dirty="0"/>
          </a:p>
          <a:p>
            <a:pPr lvl="0"/>
            <a:r>
              <a:rPr lang="ru-RU" dirty="0" smtClean="0"/>
              <a:t>Италии</a:t>
            </a:r>
            <a:endParaRPr lang="ru-RU" dirty="0"/>
          </a:p>
          <a:p>
            <a:pPr lvl="0"/>
            <a:r>
              <a:rPr lang="ru-RU" dirty="0"/>
              <a:t>Колумбии</a:t>
            </a:r>
          </a:p>
          <a:p>
            <a:pPr lvl="0"/>
            <a:r>
              <a:rPr lang="ru-RU" dirty="0"/>
              <a:t>Перу</a:t>
            </a:r>
          </a:p>
          <a:p>
            <a:pPr lvl="0"/>
            <a:r>
              <a:rPr lang="ru-RU" dirty="0"/>
              <a:t>Сирии</a:t>
            </a:r>
          </a:p>
          <a:p>
            <a:pPr lvl="0"/>
            <a:r>
              <a:rPr lang="ru-RU" dirty="0"/>
              <a:t>Тайване.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62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Классификация методов физической реабилитации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а</a:t>
            </a:r>
            <a:r>
              <a:rPr lang="ru-RU" b="1" dirty="0" smtClean="0"/>
              <a:t>ктивные</a:t>
            </a:r>
            <a:r>
              <a:rPr lang="ru-RU" dirty="0" smtClean="0"/>
              <a:t> (все </a:t>
            </a:r>
            <a:r>
              <a:rPr lang="ru-RU" dirty="0"/>
              <a:t>формы лечебной физической культуры: разнообразные физические упражнения, элементы спорта и спортивной подготовки, ходьба, бег и другие циклические упражнения и виды спорта, работа на тренажерах, </a:t>
            </a:r>
            <a:r>
              <a:rPr lang="ru-RU" dirty="0" err="1"/>
              <a:t>хореотерапия</a:t>
            </a:r>
            <a:r>
              <a:rPr lang="ru-RU" dirty="0"/>
              <a:t>, трудотерапия и </a:t>
            </a:r>
            <a:r>
              <a:rPr lang="ru-RU" dirty="0" err="1" smtClean="0"/>
              <a:t>др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пассивные</a:t>
            </a:r>
            <a:r>
              <a:rPr lang="ru-RU" dirty="0" smtClean="0"/>
              <a:t> (</a:t>
            </a:r>
            <a:r>
              <a:rPr lang="ru-RU" dirty="0"/>
              <a:t>массаж, мануальная терапия, физиотерапия, естественные и </a:t>
            </a:r>
            <a:r>
              <a:rPr lang="ru-RU" dirty="0" err="1"/>
              <a:t>преформированные</a:t>
            </a:r>
            <a:r>
              <a:rPr lang="ru-RU" dirty="0"/>
              <a:t> природные </a:t>
            </a:r>
            <a:r>
              <a:rPr lang="ru-RU" dirty="0" smtClean="0"/>
              <a:t>факторы)</a:t>
            </a:r>
            <a:endParaRPr lang="ru-RU" dirty="0"/>
          </a:p>
          <a:p>
            <a:r>
              <a:rPr lang="ru-RU" b="1" dirty="0"/>
              <a:t>п</a:t>
            </a:r>
            <a:r>
              <a:rPr lang="ru-RU" b="1" dirty="0" smtClean="0"/>
              <a:t>сихорегулирующие</a:t>
            </a:r>
            <a:r>
              <a:rPr lang="ru-RU" dirty="0" smtClean="0"/>
              <a:t> (</a:t>
            </a:r>
            <a:r>
              <a:rPr lang="ru-RU" dirty="0"/>
              <a:t>аутогенная тренировка, мышечная релаксация и др</a:t>
            </a:r>
            <a:r>
              <a:rPr lang="ru-RU" dirty="0" smtClean="0"/>
              <a:t>.)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641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435280" cy="273551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99342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Задачи физических </a:t>
            </a:r>
            <a:r>
              <a:rPr lang="ru-RU" sz="3200" dirty="0" err="1" smtClean="0"/>
              <a:t>реабилитологов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Проведение </a:t>
            </a:r>
            <a:r>
              <a:rPr lang="ru-RU" dirty="0"/>
              <a:t>комплексного обследования (оценка определения потребностей отдельного пациента / клиента или потребностей группы клиентов</a:t>
            </a:r>
          </a:p>
          <a:p>
            <a:pPr lvl="0"/>
            <a:r>
              <a:rPr lang="ru-RU" dirty="0"/>
              <a:t>Установление реабилитационного диагноза, определения прогнозов и плана мероприятий</a:t>
            </a:r>
          </a:p>
          <a:p>
            <a:pPr lvl="0"/>
            <a:r>
              <a:rPr lang="ru-RU" dirty="0"/>
              <a:t>Предоставление консультации в рамках своей компетенции и определения того, когда пациентам / клиентам следует обратиться к другим медицинским специалистам</a:t>
            </a:r>
          </a:p>
          <a:p>
            <a:pPr lvl="0"/>
            <a:r>
              <a:rPr lang="ru-RU" dirty="0"/>
              <a:t>Внедрение программы вмешательства / лечения, составленной физическим </a:t>
            </a:r>
            <a:r>
              <a:rPr lang="ru-RU" dirty="0" err="1"/>
              <a:t>реабилитологом</a:t>
            </a:r>
            <a:endParaRPr lang="ru-RU" dirty="0"/>
          </a:p>
          <a:p>
            <a:pPr lvl="0"/>
            <a:r>
              <a:rPr lang="ru-RU" dirty="0"/>
              <a:t>Определение ожидаемых результатов любого вмешательства / лечения</a:t>
            </a:r>
          </a:p>
          <a:p>
            <a:pPr lvl="0"/>
            <a:r>
              <a:rPr lang="ru-RU" dirty="0"/>
              <a:t>Предоставление рекомендаций для самостоятельного функционирования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41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ключевое значение для осуществления диагностики и вмешательства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- основательные </a:t>
            </a:r>
            <a:r>
              <a:rPr lang="ru-RU" dirty="0"/>
              <a:t>знания физических </a:t>
            </a:r>
            <a:r>
              <a:rPr lang="ru-RU" dirty="0" err="1"/>
              <a:t>реабилитологов</a:t>
            </a:r>
            <a:r>
              <a:rPr lang="ru-RU" dirty="0"/>
              <a:t> о теле, потребности и возможности </a:t>
            </a:r>
            <a:r>
              <a:rPr lang="ru-RU" dirty="0" smtClean="0"/>
              <a:t> </a:t>
            </a:r>
            <a:r>
              <a:rPr lang="ru-RU" dirty="0"/>
              <a:t>двигательного аппарата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Практические </a:t>
            </a:r>
            <a:r>
              <a:rPr lang="ru-RU" dirty="0"/>
              <a:t>меры будут отличаться в зависимости от того, с какой целью будут применяться методы физической реабилитации для пропаганды здорового образа жизни, профилактики, лечения / вмешательства или реабилитации.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359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Термины физическая терапия и физиотерапия в англоязычных литературных источниках являются синонимами.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Свое </a:t>
            </a:r>
            <a:r>
              <a:rPr lang="ru-RU" dirty="0"/>
              <a:t>эксклюзивное право на эти названия провозглашает Мировая конфедерация физической терапии (</a:t>
            </a:r>
            <a:r>
              <a:rPr lang="ru-RU" u="sng" dirty="0" err="1">
                <a:hlinkClick r:id="rId2" tooltip="en:World Confederation for Physical Therapy"/>
              </a:rPr>
              <a:t>en:World</a:t>
            </a:r>
            <a:r>
              <a:rPr lang="ru-RU" u="sng" dirty="0">
                <a:hlinkClick r:id="rId2" tooltip="en:World Confederation for Physical Therapy"/>
              </a:rPr>
              <a:t> </a:t>
            </a:r>
            <a:r>
              <a:rPr lang="ru-RU" u="sng" dirty="0" err="1">
                <a:hlinkClick r:id="rId2" tooltip="en:World Confederation for Physical Therapy"/>
              </a:rPr>
              <a:t>Confederation</a:t>
            </a:r>
            <a:r>
              <a:rPr lang="ru-RU" u="sng" dirty="0">
                <a:hlinkClick r:id="rId2" tooltip="en:World Confederation for Physical Therapy"/>
              </a:rPr>
              <a:t> </a:t>
            </a:r>
            <a:r>
              <a:rPr lang="ru-RU" u="sng" dirty="0" err="1">
                <a:hlinkClick r:id="rId2" tooltip="en:World Confederation for Physical Therapy"/>
              </a:rPr>
              <a:t>for</a:t>
            </a:r>
            <a:r>
              <a:rPr lang="ru-RU" u="sng" dirty="0">
                <a:hlinkClick r:id="rId2" tooltip="en:World Confederation for Physical Therapy"/>
              </a:rPr>
              <a:t> </a:t>
            </a:r>
            <a:r>
              <a:rPr lang="ru-RU" u="sng" dirty="0" err="1">
                <a:hlinkClick r:id="rId2" tooltip="en:World Confederation for Physical Therapy"/>
              </a:rPr>
              <a:t>Physical</a:t>
            </a:r>
            <a:r>
              <a:rPr lang="ru-RU" u="sng" dirty="0">
                <a:hlinkClick r:id="rId2" tooltip="en:World Confederation for Physical Therapy"/>
              </a:rPr>
              <a:t> </a:t>
            </a:r>
            <a:r>
              <a:rPr lang="ru-RU" u="sng" dirty="0" err="1">
                <a:hlinkClick r:id="rId2" tooltip="en:World Confederation for Physical Therapy"/>
              </a:rPr>
              <a:t>Therapy</a:t>
            </a:r>
            <a:r>
              <a:rPr lang="ru-RU" dirty="0"/>
              <a:t> - WCPT). </a:t>
            </a:r>
            <a:r>
              <a:rPr lang="ru-RU" dirty="0" smtClean="0"/>
              <a:t>Конфедерация </a:t>
            </a:r>
            <a:r>
              <a:rPr lang="ru-RU" dirty="0"/>
              <a:t>считает понимание двигательной деятельности человека основой знаний и умений физических терапевтов и провозглашает это утверждение базой для возможных редакций описания физической терапии.</a:t>
            </a:r>
          </a:p>
        </p:txBody>
      </p:sp>
    </p:spTree>
    <p:extLst>
      <p:ext uri="{BB962C8B-B14F-4D97-AF65-F5344CB8AC3E}">
        <p14:creationId xmlns:p14="http://schemas.microsoft.com/office/powerpoint/2010/main" val="109387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FF6600"/>
                </a:solidFill>
              </a:rPr>
              <a:t>Войта - терапия</a:t>
            </a:r>
          </a:p>
        </p:txBody>
      </p:sp>
    </p:spTree>
    <p:extLst>
      <p:ext uri="{BB962C8B-B14F-4D97-AF65-F5344CB8AC3E}">
        <p14:creationId xmlns:p14="http://schemas.microsoft.com/office/powerpoint/2010/main" val="339958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>
                <a:solidFill>
                  <a:srgbClr val="CC3300"/>
                </a:solidFill>
              </a:rPr>
              <a:t>Войта-терапия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mtClean="0"/>
              <a:t>Согласно данным литературы, еще в 1954 году чешский врач Войта в результате многолетних наблюдений открыл основные модели рефлекторного движения вперед, которые позднее были классифицированы и предложены, как метод терапии - рефлексная локомоция или по имени автора Войта-терапия.</a:t>
            </a:r>
          </a:p>
        </p:txBody>
      </p:sp>
    </p:spTree>
    <p:extLst>
      <p:ext uri="{BB962C8B-B14F-4D97-AF65-F5344CB8AC3E}">
        <p14:creationId xmlns:p14="http://schemas.microsoft.com/office/powerpoint/2010/main" val="3073236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1162</TotalTime>
  <Words>2431</Words>
  <Application>Microsoft Office PowerPoint</Application>
  <PresentationFormat>Экран (4:3)</PresentationFormat>
  <Paragraphs>319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Поток</vt:lpstr>
      <vt:lpstr>Методы физической реабилитации Войта-диагностика и Войта-терапия</vt:lpstr>
      <vt:lpstr>Физическая реабилитация</vt:lpstr>
      <vt:lpstr>Задачи реабилитации</vt:lpstr>
      <vt:lpstr>Классификация методов физической реабилитации</vt:lpstr>
      <vt:lpstr>Задачи физических реабилитологов</vt:lpstr>
      <vt:lpstr>ключевое значение для осуществления диагностики и вмешательства</vt:lpstr>
      <vt:lpstr>Презентация PowerPoint</vt:lpstr>
      <vt:lpstr>Войта - терапия</vt:lpstr>
      <vt:lpstr>Войта-терапия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Лагереакции (стандартизированный метод оценки постуральной реактивности, в основе которого - рефлекторный двигательный ответ на разные положения тела в пространстве)по Войта</vt:lpstr>
      <vt:lpstr>Презентация PowerPoint</vt:lpstr>
      <vt:lpstr>Рефлексы новорожденных (примитивные рефлексы) - для диагностики по Войта -</vt:lpstr>
      <vt:lpstr>Презентация PowerPoint</vt:lpstr>
      <vt:lpstr>Войта-терапия</vt:lpstr>
      <vt:lpstr>Локомоция - совокупность согласованных движений, благодаря которым человек перемещается в пространстве.</vt:lpstr>
      <vt:lpstr>Принципы Войта-терапии </vt:lpstr>
      <vt:lpstr>Принципы Войта-терапии </vt:lpstr>
      <vt:lpstr>Различают два комплекса рефлекса локомоции: </vt:lpstr>
      <vt:lpstr>Рефлекторное ползание </vt:lpstr>
      <vt:lpstr>Презентация PowerPoint</vt:lpstr>
      <vt:lpstr>Презентация PowerPoint</vt:lpstr>
      <vt:lpstr>Рефлекторное переворачивание</vt:lpstr>
      <vt:lpstr>Презентация PowerPoint</vt:lpstr>
      <vt:lpstr>Важные реакции: </vt:lpstr>
      <vt:lpstr>Презентация PowerPoint</vt:lpstr>
      <vt:lpstr>Презентация PowerPoint</vt:lpstr>
      <vt:lpstr>Всеобъемлюющее действие                Войта терапии</vt:lpstr>
      <vt:lpstr>Условия проведения Войта-терапии </vt:lpstr>
      <vt:lpstr>Показания к проведению Войта-терапии </vt:lpstr>
      <vt:lpstr> Протипоказания  к  проведению Войта-терапии:</vt:lpstr>
      <vt:lpstr>Презентация PowerPoint</vt:lpstr>
      <vt:lpstr>Назначение и цели МОВ</vt:lpstr>
      <vt:lpstr>Презентация PowerPoint</vt:lpstr>
      <vt:lpstr>    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Евгений</cp:lastModifiedBy>
  <cp:revision>120</cp:revision>
  <cp:lastPrinted>2016-03-29T12:42:08Z</cp:lastPrinted>
  <dcterms:created xsi:type="dcterms:W3CDTF">2012-06-09T17:09:31Z</dcterms:created>
  <dcterms:modified xsi:type="dcterms:W3CDTF">2016-03-30T02:48:21Z</dcterms:modified>
</cp:coreProperties>
</file>