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6"/>
  </p:notesMasterIdLst>
  <p:sldIdLst>
    <p:sldId id="316" r:id="rId2"/>
    <p:sldId id="336" r:id="rId3"/>
    <p:sldId id="282" r:id="rId4"/>
    <p:sldId id="283" r:id="rId5"/>
    <p:sldId id="285" r:id="rId6"/>
    <p:sldId id="286" r:id="rId7"/>
    <p:sldId id="317" r:id="rId8"/>
    <p:sldId id="318" r:id="rId9"/>
    <p:sldId id="319" r:id="rId10"/>
    <p:sldId id="322" r:id="rId11"/>
    <p:sldId id="320" r:id="rId12"/>
    <p:sldId id="300" r:id="rId13"/>
    <p:sldId id="310" r:id="rId14"/>
    <p:sldId id="314" r:id="rId15"/>
    <p:sldId id="315" r:id="rId16"/>
    <p:sldId id="323" r:id="rId17"/>
    <p:sldId id="325" r:id="rId18"/>
    <p:sldId id="324" r:id="rId19"/>
    <p:sldId id="302" r:id="rId20"/>
    <p:sldId id="303" r:id="rId21"/>
    <p:sldId id="304" r:id="rId22"/>
    <p:sldId id="326" r:id="rId23"/>
    <p:sldId id="327" r:id="rId24"/>
    <p:sldId id="330" r:id="rId25"/>
    <p:sldId id="328" r:id="rId26"/>
    <p:sldId id="329" r:id="rId27"/>
    <p:sldId id="278" r:id="rId28"/>
    <p:sldId id="331" r:id="rId29"/>
    <p:sldId id="332" r:id="rId30"/>
    <p:sldId id="290" r:id="rId31"/>
    <p:sldId id="293" r:id="rId32"/>
    <p:sldId id="333" r:id="rId33"/>
    <p:sldId id="298" r:id="rId34"/>
    <p:sldId id="334" r:id="rId35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0E6"/>
    <a:srgbClr val="D39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71" autoAdjust="0"/>
  </p:normalViewPr>
  <p:slideViewPr>
    <p:cSldViewPr>
      <p:cViewPr varScale="1">
        <p:scale>
          <a:sx n="104" d="100"/>
          <a:sy n="104" d="100"/>
        </p:scale>
        <p:origin x="-18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6A0033-0B3A-4337-B912-AD6EFE91A720}" type="datetimeFigureOut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428520C-3666-44F7-9357-48EF14687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37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4EC7C6D-069F-4417-9002-F56F64BBF332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EDB3B6-4F92-4585-9840-7C3AE2B055D6}" type="slidenum">
              <a:rPr lang="de-DE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30</a:t>
            </a:fld>
            <a:endParaRPr lang="de-DE" alt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7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54186D-C0D4-41DC-9156-A34688AEE896}" type="datetimeFigureOut">
              <a:rPr lang="ru-RU" smtClean="0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A7B73-9651-498A-970B-ADFBC2F5F8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F9BD7-7885-4A19-9684-5B76B2529BA2}" type="datetimeFigureOut">
              <a:rPr lang="ru-RU" smtClean="0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DBA25-0867-41DB-A75E-83DEE9A7CC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8672F8-06C8-4B92-9B9B-C226A546BB90}" type="datetimeFigureOut">
              <a:rPr lang="ru-RU" smtClean="0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1CF885-2284-46A1-80C4-39C810079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125A7-D7E8-4531-BF4E-7A3EB313B5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391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E04EF-FA6B-479C-8329-2D9E11E0A1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68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4D01F5-FF09-46B8-BCF6-8CF927A4A5D5}" type="datetimeFigureOut">
              <a:rPr lang="ru-RU" smtClean="0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5D112-0C57-4B7A-A595-5914536D37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69E608-00AC-4ED5-A32F-1743FA2642B5}" type="datetimeFigureOut">
              <a:rPr lang="ru-RU" smtClean="0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32020-ADEE-469C-A758-477E267341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64848D-915A-4551-B37B-E5E30A9E1D4C}" type="datetimeFigureOut">
              <a:rPr lang="ru-RU" smtClean="0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09AD64-22C8-4E17-B098-9CB5CA789E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B1C33D-FE8D-4FC5-97D0-DE86FF1767B0}" type="datetimeFigureOut">
              <a:rPr lang="ru-RU" smtClean="0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9AFA5-5961-4725-973C-220B82BA05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E632B-4645-491B-A3EA-8A5C08B7B6B1}" type="datetimeFigureOut">
              <a:rPr lang="ru-RU" smtClean="0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D7A3A-F59D-44A0-81C5-4B672AD236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21D4B1-5F61-4AF0-A704-909F7C8CE0C8}" type="datetimeFigureOut">
              <a:rPr lang="ru-RU" smtClean="0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76355-7D62-43FA-A79E-0D45E2C09E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C7704C-3E60-4C09-BE32-4EA3C71C2537}" type="datetimeFigureOut">
              <a:rPr lang="ru-RU" smtClean="0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39688-726E-42FE-9752-1987A33D0F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09C7B-651B-44B6-BEC0-6432AF5F029B}" type="datetimeFigureOut">
              <a:rPr lang="ru-RU" smtClean="0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D966F21-E7D7-4062-9EF7-5103E1C60C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7ED3D62-41B8-4820-A58C-79D29058BFCA}" type="datetimeFigureOut">
              <a:rPr lang="ru-RU" smtClean="0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3F2A274-B256-4C1D-A2FC-A8981988D5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5" r:id="rId12"/>
    <p:sldLayoutId id="2147483926" r:id="rId13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305800" cy="3528392"/>
          </a:xfrm>
        </p:spPr>
        <p:txBody>
          <a:bodyPr anchor="t">
            <a:noAutofit/>
          </a:bodyPr>
          <a:lstStyle/>
          <a:p>
            <a:r>
              <a:rPr lang="ru-RU" sz="3600" b="1" dirty="0" smtClean="0"/>
              <a:t>Система комплексной реабилитации                и </a:t>
            </a:r>
            <a:r>
              <a:rPr lang="ru-RU" sz="3600" b="1" dirty="0" err="1" smtClean="0"/>
              <a:t>абилитации</a:t>
            </a:r>
            <a:r>
              <a:rPr lang="ru-RU" sz="3600" b="1" dirty="0" smtClean="0"/>
              <a:t> инвалидов, в том числе детей-инвалидов, в Свердловской области: концептуальные подходы, организационные аспекты, объекты и субъекты</a:t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                                       </a:t>
            </a:r>
            <a:r>
              <a:rPr lang="ru-RU" sz="2000" b="1" i="1" dirty="0" smtClean="0"/>
              <a:t>Диляра Рашидовна Медведская,</a:t>
            </a:r>
            <a:br>
              <a:rPr lang="ru-RU" sz="2000" b="1" i="1" dirty="0" smtClean="0"/>
            </a:br>
            <a:r>
              <a:rPr lang="ru-RU" sz="2000" b="1" i="1" dirty="0" smtClean="0"/>
              <a:t>                                                                       заместитель Министра социальной </a:t>
            </a:r>
            <a:br>
              <a:rPr lang="ru-RU" sz="2000" b="1" i="1" dirty="0" smtClean="0"/>
            </a:br>
            <a:r>
              <a:rPr lang="ru-RU" sz="2000" b="1" i="1" dirty="0" smtClean="0"/>
              <a:t>                                                                       политики Свердловской области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480858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 anchor="ctr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prstClr val="black"/>
                </a:solidFill>
                <a:ea typeface="+mn-ea"/>
                <a:cs typeface="+mn-cs"/>
              </a:rPr>
              <a:t>Мероприятия психолого-педагогической реабилитации или </a:t>
            </a:r>
            <a:r>
              <a:rPr lang="ru-RU" sz="2400" b="1" dirty="0" err="1" smtClean="0">
                <a:solidFill>
                  <a:prstClr val="black"/>
                </a:solidFill>
                <a:ea typeface="+mn-ea"/>
                <a:cs typeface="+mn-cs"/>
              </a:rPr>
              <a:t>абилитации</a:t>
            </a:r>
            <a:r>
              <a:rPr lang="ru-RU" sz="2400" b="1" dirty="0" smtClean="0">
                <a:solidFill>
                  <a:prstClr val="black"/>
                </a:solidFill>
                <a:ea typeface="+mn-ea"/>
                <a:cs typeface="+mn-cs"/>
              </a:rPr>
              <a:t> в ИПРА ребенка-инвалида</a:t>
            </a:r>
            <a:endParaRPr lang="ru-RU" sz="2400" dirty="0"/>
          </a:p>
        </p:txBody>
      </p:sp>
      <p:sp>
        <p:nvSpPr>
          <p:cNvPr id="3695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C2AA71-9A6D-4E0E-BF76-443A5733B5B0}" type="slidenum">
              <a:rPr lang="ru-RU" altLang="ru-RU" sz="1200" smtClean="0">
                <a:latin typeface="Arial Black" pitchFamily="34" charset="0"/>
                <a:cs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200" smtClean="0"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173740"/>
              </p:ext>
            </p:extLst>
          </p:nvPr>
        </p:nvGraphicFramePr>
        <p:xfrm>
          <a:off x="323528" y="1556790"/>
          <a:ext cx="8424935" cy="4860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90"/>
                <a:gridCol w="215226"/>
                <a:gridCol w="3295851"/>
                <a:gridCol w="2421284"/>
                <a:gridCol w="2421284"/>
              </a:tblGrid>
              <a:tr h="151217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Заключение о нуждаемости (</a:t>
                      </a:r>
                      <a:r>
                        <a:rPr lang="ru-RU" sz="1000" dirty="0" err="1">
                          <a:effectLst/>
                        </a:rPr>
                        <a:t>ненуждаемости</a:t>
                      </a:r>
                      <a:r>
                        <a:rPr lang="ru-RU" sz="1000" dirty="0">
                          <a:effectLst/>
                        </a:rPr>
                        <a:t>) в прове­дении мероприятий психолого-педагогической реабилитации или </a:t>
                      </a:r>
                      <a:r>
                        <a:rPr lang="ru-RU" sz="1000" dirty="0" err="1">
                          <a:effectLst/>
                        </a:rPr>
                        <a:t>абилитации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Срок исполнения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заключения о нуждае­мости в прове­дении мероприятий психолого-педагогической реабилитации или </a:t>
                      </a:r>
                      <a:r>
                        <a:rPr lang="ru-RU" sz="1000" dirty="0" err="1">
                          <a:effectLst/>
                        </a:rPr>
                        <a:t>абилитации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Исполнитель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заключения о нуждаемости в прове­дении мероприятий психолого-педагогической реабилитации или абилитации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9947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Рекомендации по условиям организации обучения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82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</a:tr>
              <a:tr h="199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Нуждается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0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82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</a:tr>
              <a:tr h="199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Не нуждается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0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7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Психологическая помощь, оказываемая в образовательной организации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82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</a:tr>
              <a:tr h="199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Нуждается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0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82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</a:tr>
              <a:tr h="199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Не нуждается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0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7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Профессиональная ориентация, оказываемая в образовательной организации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82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</a:tr>
              <a:tr h="199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Нуждается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0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82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</a:tr>
              <a:tr h="199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Не нуждается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0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44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Заключение об отсутствии или наличии противопоказаний для обучения по программам </a:t>
                      </a:r>
                      <a:r>
                        <a:rPr lang="ru-RU" sz="1000" dirty="0" err="1">
                          <a:effectLst/>
                        </a:rPr>
                        <a:t>бакалавриата</a:t>
                      </a:r>
                      <a:r>
                        <a:rPr lang="ru-RU" sz="1000" dirty="0">
                          <a:effectLst/>
                        </a:rPr>
                        <a:t> и программам </a:t>
                      </a:r>
                      <a:r>
                        <a:rPr lang="ru-RU" sz="1000" dirty="0" err="1">
                          <a:effectLst/>
                        </a:rPr>
                        <a:t>специалитета</a:t>
                      </a:r>
                      <a:r>
                        <a:rPr lang="ru-RU" sz="1000" dirty="0">
                          <a:effectLst/>
                        </a:rPr>
                        <a:t> в образовательных организациях высшего образования *: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222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000000"/>
                </a:solidFill>
              </a:rPr>
              <a:t>Физкультурно-оздоровительные мероприятия, занятия спортом в ИПРА </a:t>
            </a:r>
            <a:r>
              <a:rPr lang="ru-RU" altLang="ru-RU" sz="2400" dirty="0" smtClean="0">
                <a:solidFill>
                  <a:srgbClr val="000000"/>
                </a:solidFill>
              </a:rPr>
              <a:t/>
            </a:r>
            <a:br>
              <a:rPr lang="ru-RU" altLang="ru-RU" sz="2400" dirty="0" smtClean="0">
                <a:solidFill>
                  <a:srgbClr val="000000"/>
                </a:solidFill>
              </a:rPr>
            </a:br>
            <a:endParaRPr lang="ru-RU" altLang="ru-RU" sz="2400" dirty="0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603021"/>
              </p:ext>
            </p:extLst>
          </p:nvPr>
        </p:nvGraphicFramePr>
        <p:xfrm>
          <a:off x="609600" y="1752600"/>
          <a:ext cx="7918450" cy="4038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276"/>
                <a:gridCol w="200528"/>
                <a:gridCol w="3070776"/>
                <a:gridCol w="2255935"/>
                <a:gridCol w="2255935"/>
              </a:tblGrid>
              <a:tr h="231363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Заключение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о нуждаемости (</a:t>
                      </a:r>
                      <a:r>
                        <a:rPr lang="ru-RU" sz="1600" b="1" dirty="0" err="1">
                          <a:effectLst/>
                        </a:rPr>
                        <a:t>ненуждаемости</a:t>
                      </a:r>
                      <a:r>
                        <a:rPr lang="ru-RU" sz="1600" b="1" dirty="0">
                          <a:effectLst/>
                        </a:rPr>
                        <a:t>) в проведении физкультурно-оздоровительных мероприятий, занятий спортом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Срок исполнения заключения о нуждаемости в проведении физкультурно-оздоровительных мероприятий, занятий спортом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Исполнитель заключения о нуждаемости в проведении физкультурно-оздоровительных мероприятий, занятий спортом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 anchor="ctr"/>
                </a:tc>
              </a:tr>
              <a:tr h="22178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/>
                </a:tc>
              </a:tr>
              <a:tr h="492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 anchor="b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</a:rPr>
                        <a:t>Нуждается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85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78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/>
                </a:tc>
              </a:tr>
              <a:tr h="492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 anchor="b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</a:rPr>
                        <a:t>Не нуждается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85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92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EFFAE1-F9DD-49C7-8FF7-A1D9F7AFC904}" type="slidenum">
              <a:rPr lang="ru-RU" altLang="ru-RU" sz="1200" smtClean="0">
                <a:latin typeface="Arial Black" pitchFamily="34" charset="0"/>
                <a:cs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200" smtClean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261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агетная рамка 5"/>
          <p:cNvSpPr/>
          <p:nvPr/>
        </p:nvSpPr>
        <p:spPr>
          <a:xfrm>
            <a:off x="251520" y="1219200"/>
            <a:ext cx="8511480" cy="5378152"/>
          </a:xfrm>
          <a:prstGeom prst="bevel">
            <a:avLst/>
          </a:prstGeom>
          <a:solidFill>
            <a:srgbClr val="E5C0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Минтруда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 от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15.10.2015 </a:t>
            </a:r>
            <a:endPara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723н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формы и Порядка предоставления органами исполнительной власти субъектов Российской Федерации, органами местного самоуправления и организациями независимо от их организационно-правовых форм информации об исполнении возложенных на них индивидуальной программой реабилитации или </a:t>
            </a:r>
            <a:r>
              <a:rPr lang="ru-RU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абилитации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инвалида и индивидуальной программой реабилитации или </a:t>
            </a:r>
            <a:r>
              <a:rPr lang="ru-RU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абилитации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ребенка-инвалида мероприятий в федеральные государственные учреждения медико-социальной экспертизы»</a:t>
            </a:r>
          </a:p>
        </p:txBody>
      </p:sp>
      <p:sp>
        <p:nvSpPr>
          <p:cNvPr id="13315" name="Прямоугольник 7"/>
          <p:cNvSpPr>
            <a:spLocks noChangeArrowheads="1"/>
          </p:cNvSpPr>
          <p:nvPr/>
        </p:nvSpPr>
        <p:spPr bwMode="auto">
          <a:xfrm>
            <a:off x="946150" y="254000"/>
            <a:ext cx="731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 </a:t>
            </a:r>
            <a:endParaRPr lang="ru-RU" altLang="ru-RU" sz="1800" b="1"/>
          </a:p>
        </p:txBody>
      </p:sp>
      <p:sp>
        <p:nvSpPr>
          <p:cNvPr id="13316" name="Прямоугольник 3"/>
          <p:cNvSpPr>
            <a:spLocks noChangeArrowheads="1"/>
          </p:cNvSpPr>
          <p:nvPr/>
        </p:nvSpPr>
        <p:spPr bwMode="auto">
          <a:xfrm>
            <a:off x="1905000" y="254000"/>
            <a:ext cx="5791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</a:rPr>
              <a:t>ФЕДЕРАЛЬНЫЙ ЗАКОН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</a:rPr>
              <a:t>от 01 декабря 2014 года № 419-ФЗ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71125D-AFE8-4568-A66B-5E9FD4C21F22}" type="slidenum">
              <a:rPr lang="ru-RU" altLang="ru-RU" smtClean="0">
                <a:latin typeface="+mn-lt"/>
              </a:rPr>
              <a:pPr>
                <a:defRPr/>
              </a:pPr>
              <a:t>12</a:t>
            </a:fld>
            <a:endParaRPr lang="ru-RU" alt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66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ln>
            <a:solidFill>
              <a:schemeClr val="accent1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Органы местного самоуправления, организации предоставляют информацию об исполнении мероприятий ИПРА в органы исполнительной власти субъекта РФ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819400"/>
            <a:ext cx="8229600" cy="32004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Органы исполнительной власти формируют сводную информацию и направляют ее </a:t>
            </a:r>
            <a:r>
              <a:rPr lang="ru-RU" b="1" dirty="0" smtClean="0">
                <a:solidFill>
                  <a:srgbClr val="008000"/>
                </a:solidFill>
              </a:rPr>
              <a:t>в учреждение медико-социальной экспертизы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в электронном виде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или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на бумажном носителе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 течение пяти дней с даты исполнения мероприятий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предусмотренных ИПРА, но не позднее одного месяца до окончания срока действия ИПРА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5200EB-F73D-4D1D-812E-BC0EC1DB34AD}" type="slidenum">
              <a:rPr lang="ru-RU" altLang="ru-RU" smtClean="0">
                <a:latin typeface="+mn-lt"/>
              </a:rPr>
              <a:pPr>
                <a:defRPr/>
              </a:pPr>
              <a:t>13</a:t>
            </a:fld>
            <a:endParaRPr lang="ru-RU" altLang="ru-RU" dirty="0">
              <a:latin typeface="+mn-lt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267200" y="2057400"/>
            <a:ext cx="484188" cy="7620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D393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8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9F251D-F23C-4C41-8952-BF6FBCE53028}" type="slidenum">
              <a:rPr lang="ru-RU" altLang="ru-RU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1200"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1000" y="1009650"/>
          <a:ext cx="8458200" cy="5262566"/>
        </p:xfrm>
        <a:graphic>
          <a:graphicData uri="http://schemas.openxmlformats.org/drawingml/2006/table">
            <a:tbl>
              <a:tblPr/>
              <a:tblGrid>
                <a:gridCol w="3733800"/>
                <a:gridCol w="1274763"/>
                <a:gridCol w="1392237"/>
                <a:gridCol w="2057400"/>
              </a:tblGrid>
              <a:tr h="506413">
                <a:tc>
                  <a:txBody>
                    <a:bodyPr/>
                    <a:lstStyle>
                      <a:lvl1pPr marL="4318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31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36538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36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Исполнитель мероприятия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Дата исполнения мероприятия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85738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5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Результат выполнения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185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мероприятия (выполнено/ не выполнено)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Социально-средовая реабилитация и абилитация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Информирование и консультирование по вопросам социальио-средовой реабилитации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Адаптационное обучение инвалидов и членов их семей пользованию техническими средствами реабилитации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Социально-психологическая реабилитация и абилитация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Консультирование по вопросам социально-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психологической реабилитации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Психологическая диагностика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Психологическая коррекция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 marL="3175" indent="-3175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175" marR="0" lvl="0" indent="-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Социально-психологический тренинг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 marL="3175" indent="-3175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175" marR="0" lvl="0" indent="-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Социально-психологический патронаж инвалида, семьи инвалида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Социально-педагогическая реабилитация и абилитация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>
                      <a:lvl1pPr marL="3175" indent="-3175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175" marR="0" lvl="0" indent="-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Социально-педагогическая диагностика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 marL="3175" indent="-3175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175" marR="0" lvl="0" indent="-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Социально-педагогическое консультирование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 marL="3175" indent="-3175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175" marR="0" lvl="0" indent="-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Психолого-педагогическое сопровождение учебного процесса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Педагогическая коррекция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Коррекционноеобучение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 marL="6350" indent="-635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Социально-педагогический патронаж и поддержка инвалида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Социокультурная реабилитация и абилитация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>
                      <a:lvl1pPr marL="3175" indent="-3175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175" marR="0" lvl="0" indent="-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Консультирование и обучение навыкам проведения досуга, отдыха, формирование культурно-прикладных навыков и интересов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024" marR="200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5" name="Rectangle 1"/>
          <p:cNvSpPr>
            <a:spLocks noChangeArrowheads="1"/>
          </p:cNvSpPr>
          <p:nvPr/>
        </p:nvSpPr>
        <p:spPr bwMode="auto">
          <a:xfrm>
            <a:off x="381000" y="46038"/>
            <a:ext cx="8610600" cy="1108075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Данные об исполнении мероприятий, возложенных ИПРА инвалида (ИПРА ребенка-инвалида) на орган исполнительной власти субъекта Российской Федерации в сфере социальной защиты населения (приказ от 15.10.2015 № 723н)</a:t>
            </a:r>
            <a:endParaRPr lang="ru-RU" altLang="ru-RU" sz="16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4158911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D07775-E9AD-45BC-A833-6616AD7B1D5F}" type="slidenum">
              <a:rPr lang="ru-RU" altLang="ru-RU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1200"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1000" y="876300"/>
          <a:ext cx="8534400" cy="5524502"/>
        </p:xfrm>
        <a:graphic>
          <a:graphicData uri="http://schemas.openxmlformats.org/drawingml/2006/table">
            <a:tbl>
              <a:tblPr/>
              <a:tblGrid>
                <a:gridCol w="2443163"/>
                <a:gridCol w="1806575"/>
                <a:gridCol w="1738312"/>
                <a:gridCol w="2546350"/>
              </a:tblGrid>
              <a:tr h="812800">
                <a:tc>
                  <a:txBody>
                    <a:bodyPr/>
                    <a:lstStyle>
                      <a:lvl1pPr indent="7938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79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Создание условий для полноценного участия в досуговых культурно-массовых мероприятиях и социокультурной деятельности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Социально-бытовая адаптация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1338">
                <a:tc>
                  <a:txBody>
                    <a:bodyPr/>
                    <a:lstStyle>
                      <a:lvl1pPr indent="7938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79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Консультирование инвалида и членов его семьи по вопросам адаптации жилья к нуждам инвалида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Адаптационное обучение инвалида и членов его семьи по вопросам самообслуживания и бытовой деятельности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Приспособление жилого помещения для нужд инвалида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Для инвалидов, имеющих стойкие расстройства функции опорно-двигательного аппарата, в том числе использующих кресла-коляски и иные вспомогательные средства передвижения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 marL="6350" indent="-635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Для инвалидов, имеющих стойкие расстройства слуха, при необходимости использования вспомогательных средств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>
                      <a:lvl1pPr marL="6350" indent="-635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Для инвалидов, имеющих стойкие расстройства функции зрения, при необходимости использования собаки-проводника, иных вспомогательных средств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marL="6350" indent="-635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6350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Для инвалидов, имеющих стойкие расстройства ментальных функций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4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Данные об исполнении мероприятий, возложенных ИПРА инвалида (ИПРА ребенка-инвалида) на орган исполнительной власти субъекта Российской Федерации в сфере здравоохранения (приказ от 15.10.2015 № 723н)</a:t>
            </a:r>
            <a:endParaRPr lang="ru-RU" altLang="ru-RU" sz="2000" dirty="0" smtClean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3084508"/>
              </p:ext>
            </p:extLst>
          </p:nvPr>
        </p:nvGraphicFramePr>
        <p:xfrm>
          <a:off x="533400" y="2133600"/>
          <a:ext cx="8305800" cy="4597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0293"/>
                <a:gridCol w="1748221"/>
                <a:gridCol w="1817209"/>
                <a:gridCol w="2120077"/>
              </a:tblGrid>
              <a:tr h="716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мероприятия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Исполнитель мероприятия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Дата исполнения мероприятия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Результат выполнения мероприятия (выполнено/не выполнено)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</a:tr>
              <a:tr h="30528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Медицинская реабилитация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Динамическое наблюдение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</a:tr>
              <a:tr h="305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Лекарственная терапия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</a:tr>
              <a:tr h="305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Немедикаментозная терапия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</a:tr>
              <a:tr h="305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Прочие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</a:tr>
              <a:tr h="30528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Реконструктивная хирургия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</a:tr>
              <a:tr h="305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</a:tr>
              <a:tr h="305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</a:tr>
              <a:tr h="30528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Протезирование, </a:t>
                      </a:r>
                      <a:r>
                        <a:rPr lang="ru-RU" sz="1200" b="1" dirty="0" err="1">
                          <a:effectLst/>
                        </a:rPr>
                        <a:t>ортезирование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</a:tr>
              <a:tr h="261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</a:tr>
              <a:tr h="261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312" marR="33312" marT="54791" marB="54791"/>
                </a:tc>
              </a:tr>
            </a:tbl>
          </a:graphicData>
        </a:graphic>
      </p:graphicFrame>
      <p:sp>
        <p:nvSpPr>
          <p:cNvPr id="42065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5AAC10-B266-45DB-B525-09554C906F47}" type="slidenum">
              <a:rPr lang="ru-RU" altLang="ru-RU" sz="1200" smtClean="0">
                <a:latin typeface="Arial Black" pitchFamily="34" charset="0"/>
                <a:cs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1200" smtClean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973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Данные об исполнении мероприятий, возложенных ИПРА инвалида (ИПРА ребенка-инвалида) на орган исполнительной власти субъекта Российской Федерации в сфере образования (приказ от 15.10.2015                 № 723н)</a:t>
            </a:r>
            <a:endParaRPr lang="ru-RU" altLang="ru-RU" sz="2000" dirty="0" smtClean="0"/>
          </a:p>
        </p:txBody>
      </p:sp>
      <p:sp>
        <p:nvSpPr>
          <p:cNvPr id="42065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5AAC10-B266-45DB-B525-09554C906F47}" type="slidenum">
              <a:rPr lang="ru-RU" altLang="ru-RU" sz="1200" smtClean="0">
                <a:latin typeface="Arial Black" pitchFamily="34" charset="0"/>
                <a:cs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1200" smtClean="0"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2615117"/>
              </p:ext>
            </p:extLst>
          </p:nvPr>
        </p:nvGraphicFramePr>
        <p:xfrm>
          <a:off x="539552" y="2132855"/>
          <a:ext cx="8208911" cy="4332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3211"/>
                <a:gridCol w="1869600"/>
                <a:gridCol w="1869600"/>
                <a:gridCol w="2106500"/>
              </a:tblGrid>
              <a:tr h="63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мероприятия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Исполнитель мероприятия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Дата исполнения мероприятия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Результат выполнения мероприятия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(выполнено/не выполнено)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</a:tr>
              <a:tr h="32158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Условия по организации обучения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49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Общеобразовательная программа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</a:tr>
              <a:tr h="347314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Адаптированная основная образовательная программа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</a:tr>
              <a:tr h="520971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Специальные педагогические условия для получения образования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</a:tr>
              <a:tr h="32158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Психолого-педагогическая помощь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971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Психолого-педагогическое консультирование инвалида и его семьи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</a:tr>
              <a:tr h="321587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Педагогическая коррекция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</a:tr>
              <a:tr h="504145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Психолого-педагогическое сопровождение учебного процесса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93" marR="999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106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09DAE8-9668-4275-9947-504F3E536DE9}" type="slidenum">
              <a:rPr lang="ru-RU" altLang="ru-RU" sz="1200" smtClean="0">
                <a:latin typeface="Arial Black" pitchFamily="34" charset="0"/>
                <a:cs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ru-RU" sz="1200" smtClean="0"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328263"/>
              </p:ext>
            </p:extLst>
          </p:nvPr>
        </p:nvGraphicFramePr>
        <p:xfrm>
          <a:off x="539552" y="2461230"/>
          <a:ext cx="8153400" cy="39995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5285"/>
                <a:gridCol w="1257300"/>
                <a:gridCol w="1371600"/>
                <a:gridCol w="2609215"/>
              </a:tblGrid>
              <a:tr h="9749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мероприятия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6" marB="647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Исполнитель мероприятия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6" marB="647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Дата исполнения мероприятия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6" marB="647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Результат выполнения мероприятия (выполнено/не выполнено)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6" marB="64776"/>
                </a:tc>
              </a:tr>
              <a:tr h="1691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Информирование и консультирование инвалида и членов его семьи по вопросам адаптивной физической культуры и адаптивного спорта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6" marB="647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6" marB="647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6" marB="647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6" marB="64776"/>
                </a:tc>
              </a:tr>
              <a:tr h="1333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Интеграция инвалида в систему физической культуры, физического воспитания и спорта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6" marB="647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6" marB="647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6" marB="647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6" marB="64776"/>
                </a:tc>
              </a:tr>
            </a:tbl>
          </a:graphicData>
        </a:graphic>
      </p:graphicFrame>
      <p:sp>
        <p:nvSpPr>
          <p:cNvPr id="45081" name="Rectangle 1"/>
          <p:cNvSpPr>
            <a:spLocks noChangeArrowheads="1"/>
          </p:cNvSpPr>
          <p:nvPr/>
        </p:nvSpPr>
        <p:spPr bwMode="auto">
          <a:xfrm>
            <a:off x="762000" y="891570"/>
            <a:ext cx="7543800" cy="1569660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Данные об исполнении мероприятий, возложенных ИПРА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инвалида(ИПРА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ребенка-инвалида) на орган исполнительной власти субъекта Российской Федерации в сфере физической культуры и спорта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/>
          </a:p>
        </p:txBody>
      </p:sp>
    </p:spTree>
    <p:extLst>
      <p:ext uri="{BB962C8B-B14F-4D97-AF65-F5344CB8AC3E}">
        <p14:creationId xmlns:p14="http://schemas.microsoft.com/office/powerpoint/2010/main" val="584569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381000" y="1066800"/>
            <a:ext cx="8382000" cy="1447800"/>
          </a:xfrm>
          <a:prstGeom prst="bevel">
            <a:avLst/>
          </a:prstGeom>
          <a:solidFill>
            <a:srgbClr val="E5C0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</a:rPr>
              <a:t>Подпрограмма № 1 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«Обеспечение условий доступности приоритетных объектов и услуг в приоритетных сферах жизнедеятельности инвалидов и других маломобильных групп населения»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381000" y="2743200"/>
            <a:ext cx="8382000" cy="1600200"/>
          </a:xfrm>
          <a:prstGeom prst="bevel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/>
              <a:t>Подпрограмма № 2 </a:t>
            </a:r>
          </a:p>
          <a:p>
            <a:pPr algn="ctr">
              <a:defRPr/>
            </a:pPr>
            <a:r>
              <a:rPr lang="ru-RU" sz="2200" b="1" dirty="0"/>
              <a:t>«Совершенствование системы комплексной </a:t>
            </a:r>
          </a:p>
          <a:p>
            <a:pPr algn="ctr">
              <a:defRPr/>
            </a:pPr>
            <a:r>
              <a:rPr lang="ru-RU" sz="2200" b="1" dirty="0"/>
              <a:t>реабилитации и </a:t>
            </a:r>
            <a:r>
              <a:rPr lang="ru-RU" sz="2200" b="1" dirty="0" err="1"/>
              <a:t>абилитации</a:t>
            </a:r>
            <a:r>
              <a:rPr lang="ru-RU" sz="2200" b="1" dirty="0"/>
              <a:t> инвалидов</a:t>
            </a:r>
            <a:r>
              <a:rPr lang="ru-RU" b="1" dirty="0"/>
              <a:t>» </a:t>
            </a:r>
          </a:p>
        </p:txBody>
      </p:sp>
      <p:sp>
        <p:nvSpPr>
          <p:cNvPr id="7" name="Багетная рамка 6"/>
          <p:cNvSpPr/>
          <p:nvPr/>
        </p:nvSpPr>
        <p:spPr>
          <a:xfrm>
            <a:off x="381000" y="4800600"/>
            <a:ext cx="8382000" cy="1576388"/>
          </a:xfrm>
          <a:prstGeom prst="bevel">
            <a:avLst/>
          </a:prstGeom>
          <a:solidFill>
            <a:srgbClr val="E5C0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Подпрограмма № 3 </a:t>
            </a:r>
          </a:p>
          <a:p>
            <a:pPr algn="ctr"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«Совершенствование государственной системы медико-социальной экспертизы»</a:t>
            </a:r>
          </a:p>
        </p:txBody>
      </p:sp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685800" y="228600"/>
            <a:ext cx="8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b="1" dirty="0">
                <a:solidFill>
                  <a:schemeClr val="tx1"/>
                </a:solidFill>
                <a:latin typeface="Calibri" pitchFamily="34" charset="0"/>
              </a:rPr>
              <a:t>ГОСПРОГРАММА «ДОСТУПНАЯ СРЕДА» на 2011-2020 годы (постановление Правительства РФ от 01.12.2015 № 1297</a:t>
            </a:r>
            <a:r>
              <a:rPr lang="ru-RU" altLang="ru-RU" sz="2200" b="1" dirty="0">
                <a:solidFill>
                  <a:schemeClr val="tx1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62000" y="6208713"/>
            <a:ext cx="4873625" cy="365125"/>
          </a:xfrm>
        </p:spPr>
        <p:txBody>
          <a:bodyPr/>
          <a:lstStyle/>
          <a:p>
            <a:pPr algn="l">
              <a:defRPr/>
            </a:pPr>
            <a:fld id="{D3FD4F6F-8A91-4F29-B983-3C142677EC8B}" type="slidenum">
              <a:rPr lang="ru-RU" altLang="ru-RU" sz="1200" b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pPr algn="l">
                <a:defRPr/>
              </a:pPr>
              <a:t>19</a:t>
            </a:fld>
            <a:endParaRPr lang="ru-RU" altLang="ru-RU" sz="1200" b="1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30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4000" b="1">
              <a:solidFill>
                <a:schemeClr val="accent2"/>
              </a:solidFill>
            </a:endParaRPr>
          </a:p>
        </p:txBody>
      </p:sp>
      <p:sp>
        <p:nvSpPr>
          <p:cNvPr id="27651" name="Rectangle 51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solidFill>
                  <a:schemeClr val="bg2"/>
                </a:solidFill>
              </a:rPr>
              <a:t/>
            </a:r>
            <a:br>
              <a:rPr lang="ru-RU" altLang="ru-RU" sz="2800" b="1" smtClean="0">
                <a:solidFill>
                  <a:schemeClr val="bg2"/>
                </a:solidFill>
              </a:rPr>
            </a:br>
            <a:endParaRPr lang="ru-RU" altLang="ru-RU" sz="2800" b="1" smtClean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800100" y="533400"/>
            <a:ext cx="7543800" cy="1951038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sz="1800" b="1" dirty="0"/>
              <a:t>Закон РФ от </a:t>
            </a:r>
            <a:r>
              <a:rPr lang="ru-RU" sz="1800" b="1" dirty="0" smtClean="0"/>
              <a:t>01.12.2014 г</a:t>
            </a:r>
            <a:r>
              <a:rPr lang="ru-RU" sz="1800" b="1" dirty="0"/>
              <a:t>. № 419-ФЗ 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«О внесении изменений в отдельные законодательные акты Российской Федерации по вопросам социальной защиты инвалидов в связи с ратификацией Конвенции о правах инвалидов»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sz="1800" b="1" dirty="0" smtClean="0"/>
              <a:t>( вступил </a:t>
            </a:r>
            <a:r>
              <a:rPr lang="ru-RU" sz="1800" b="1" dirty="0"/>
              <a:t>в силу </a:t>
            </a:r>
            <a:r>
              <a:rPr lang="ru-RU" sz="1800" b="1" dirty="0" smtClean="0"/>
              <a:t>с 01.01.2016 года)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sz="1800" b="1" dirty="0" smtClean="0"/>
              <a:t>вносит изменения в 25 федеральных законов</a:t>
            </a:r>
            <a:endParaRPr lang="ru-RU" sz="1800" b="1" dirty="0"/>
          </a:p>
          <a:p>
            <a:pPr marL="0" indent="0" algn="ctr">
              <a:buFont typeface="Wingdings" pitchFamily="2" charset="2"/>
              <a:buNone/>
              <a:defRPr/>
            </a:pPr>
            <a:endParaRPr lang="ru-RU" sz="1100" b="1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990600" y="2819400"/>
            <a:ext cx="7239000" cy="1600200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sz="2000" dirty="0"/>
              <a:t>Цель </a:t>
            </a:r>
            <a:r>
              <a:rPr lang="ru-RU" sz="2000" dirty="0" smtClean="0"/>
              <a:t>закона </a:t>
            </a:r>
            <a:r>
              <a:rPr lang="ru-RU" sz="2000" dirty="0"/>
              <a:t>- формирование на основе норм Конвенции взаимоувязанной системы обязанностей органов власти и организаций, предоставляющих услуги населению, по оказанию помощи инвалидам в реализации всех общегражданских прав 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ru-RU" sz="2400" b="1" dirty="0"/>
          </a:p>
          <a:p>
            <a:pPr>
              <a:defRPr/>
            </a:pP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981200" y="2514600"/>
            <a:ext cx="266700" cy="304800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999288" y="2484438"/>
            <a:ext cx="304800" cy="334962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76200"/>
            <a:ext cx="899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28775" y="4800600"/>
            <a:ext cx="5886450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В целях реализации Закона РФ № 419-ФЗ должны быть разработаны и приняты более 30 НПА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Правительства РФ, федеральных министерств, а также органов государственной власти субъектов РФ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4164013" y="4419600"/>
            <a:ext cx="484187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DEEE41-DB8D-4A62-ABAE-E5D33136AC12}" type="slidenum">
              <a:rPr lang="ru-RU" altLang="ru-RU" smtClean="0">
                <a:latin typeface="+mn-lt"/>
              </a:rPr>
              <a:pPr>
                <a:defRPr/>
              </a:pPr>
              <a:t>2</a:t>
            </a:fld>
            <a:endParaRPr lang="ru-RU" alt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0322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725488" y="53975"/>
            <a:ext cx="8001000" cy="1241425"/>
          </a:xfrm>
          <a:prstGeom prst="bevel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b="1" dirty="0"/>
              <a:t>Подпрограмма № 2 </a:t>
            </a:r>
          </a:p>
          <a:p>
            <a:pPr algn="ctr" eaLnBrk="1" hangingPunct="1">
              <a:defRPr/>
            </a:pPr>
            <a:r>
              <a:rPr lang="ru-RU" sz="2200" b="1" dirty="0"/>
              <a:t>«Совершенствование системы комплексной </a:t>
            </a:r>
          </a:p>
          <a:p>
            <a:pPr algn="ctr" eaLnBrk="1" hangingPunct="1">
              <a:defRPr/>
            </a:pPr>
            <a:r>
              <a:rPr lang="ru-RU" sz="2200" b="1" dirty="0"/>
              <a:t>реабилитации и </a:t>
            </a:r>
            <a:r>
              <a:rPr lang="ru-RU" sz="2200" b="1" dirty="0" err="1"/>
              <a:t>абилитации</a:t>
            </a:r>
            <a:r>
              <a:rPr lang="ru-RU" sz="2200" b="1" dirty="0"/>
              <a:t> инвалидов» </a:t>
            </a: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28600" y="1447800"/>
            <a:ext cx="8610600" cy="152400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tx1"/>
                </a:solidFill>
              </a:rPr>
              <a:t>Система комплексной реабилитации и </a:t>
            </a:r>
            <a:r>
              <a:rPr lang="ru-RU" b="1" dirty="0" err="1">
                <a:solidFill>
                  <a:schemeClr val="tx1"/>
                </a:solidFill>
              </a:rPr>
              <a:t>абилитации</a:t>
            </a:r>
            <a:r>
              <a:rPr lang="ru-RU" b="1" dirty="0">
                <a:solidFill>
                  <a:schemeClr val="tx1"/>
                </a:solidFill>
              </a:rPr>
              <a:t> инвалидов - </a:t>
            </a:r>
            <a:r>
              <a:rPr lang="ru-RU" b="1" i="1" u="sng" dirty="0">
                <a:solidFill>
                  <a:schemeClr val="tx1"/>
                </a:solidFill>
              </a:rPr>
              <a:t>система медицинских, социальных организаций и организаций, ведущих образовательную деятельность</a:t>
            </a:r>
            <a:r>
              <a:rPr lang="ru-RU" b="1" dirty="0">
                <a:solidFill>
                  <a:schemeClr val="tx1"/>
                </a:solidFill>
              </a:rPr>
              <a:t>, обеспечивающих реабилитационный и </a:t>
            </a:r>
            <a:r>
              <a:rPr lang="ru-RU" b="1" dirty="0" err="1">
                <a:solidFill>
                  <a:schemeClr val="tx1"/>
                </a:solidFill>
              </a:rPr>
              <a:t>абилитационный</a:t>
            </a:r>
            <a:r>
              <a:rPr lang="ru-RU" b="1" dirty="0">
                <a:solidFill>
                  <a:schemeClr val="tx1"/>
                </a:solidFill>
              </a:rPr>
              <a:t> процесс, функционирование которой основано на: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1325" y="3581400"/>
            <a:ext cx="2149475" cy="27368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эффективном межведомственном взаимодействии</a:t>
            </a:r>
          </a:p>
          <a:p>
            <a:pPr algn="ctr" eaLnBrk="1" hangingPunct="1"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95600" y="3581400"/>
            <a:ext cx="2590800" cy="2754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dirty="0">
                <a:solidFill>
                  <a:schemeClr val="tx1"/>
                </a:solidFill>
              </a:rPr>
              <a:t>принципах ранней помощи (доступно к месту проживания) и сопровождения инвалида (ребенка-инвалида) в региональной системе реабилитации 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9800" y="3581400"/>
            <a:ext cx="2590800" cy="27368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dirty="0">
                <a:solidFill>
                  <a:schemeClr val="tx1"/>
                </a:solidFill>
              </a:rPr>
              <a:t>многопрофильной оценке различных потребностей разных категорий инвалидов (детей-инвалидов)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165225" y="2997200"/>
            <a:ext cx="484188" cy="5842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810000" y="2973388"/>
            <a:ext cx="609600" cy="60801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934200" y="2973388"/>
            <a:ext cx="609600" cy="60801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1FFE47-7159-41B5-905A-660798DE9FC6}" type="slidenum">
              <a:rPr lang="ru-RU" altLang="ru-RU" smtClean="0">
                <a:latin typeface="+mn-lt"/>
              </a:rPr>
              <a:pPr>
                <a:defRPr/>
              </a:pPr>
              <a:t>20</a:t>
            </a:fld>
            <a:endParaRPr lang="ru-RU" alt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56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C6899B-8B5C-4C4C-8ABD-BAB002A347A5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692150"/>
            <a:ext cx="8136904" cy="504110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3200" b="1" dirty="0"/>
              <a:t>Комплексный план по обеспечению условий для создания системы  эффективного межведомственного взаимодействия по комплексной реабилитации и </a:t>
            </a:r>
            <a:r>
              <a:rPr lang="ru-RU" sz="3200" b="1" dirty="0" err="1"/>
              <a:t>абилитации</a:t>
            </a:r>
            <a:r>
              <a:rPr lang="ru-RU" sz="3200" b="1" dirty="0"/>
              <a:t> инвалидов, в том числе детей инвалидов,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на территории Свердловской области </a:t>
            </a:r>
            <a:r>
              <a:rPr lang="ru-RU" sz="3200" b="1" dirty="0" smtClean="0"/>
              <a:t>                 </a:t>
            </a:r>
            <a:br>
              <a:rPr lang="ru-RU" sz="3200" b="1" dirty="0" smtClean="0"/>
            </a:br>
            <a:r>
              <a:rPr lang="ru-RU" sz="3200" b="1" dirty="0" smtClean="0"/>
              <a:t>на </a:t>
            </a:r>
            <a:r>
              <a:rPr lang="ru-RU" sz="3200" b="1" dirty="0"/>
              <a:t>2016 год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 (</a:t>
            </a:r>
            <a:r>
              <a:rPr lang="ru-RU" sz="2400" b="1" i="1" dirty="0" smtClean="0"/>
              <a:t>утвержден Первым Заместителем Председателя Правительства Свердловской области В.А. Власовым)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alt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650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Комплексный план включает мероприятия, направленные на 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Обеспечение условий для создания единого информационного пространства исполнителей мероприятий по реабилитации и </a:t>
            </a:r>
            <a:r>
              <a:rPr lang="ru-RU" sz="2400" dirty="0" err="1" smtClean="0"/>
              <a:t>абилитации</a:t>
            </a:r>
            <a:r>
              <a:rPr lang="ru-RU" sz="2400" dirty="0" smtClean="0"/>
              <a:t> инвалидов (детей-инвалидов) в соответствующей сфере деятельности</a:t>
            </a:r>
          </a:p>
          <a:p>
            <a:r>
              <a:rPr lang="ru-RU" sz="2400" dirty="0"/>
              <a:t>Развитие системы комплексной реабилитации и </a:t>
            </a:r>
            <a:r>
              <a:rPr lang="ru-RU" sz="2400" dirty="0" err="1"/>
              <a:t>абилитации</a:t>
            </a:r>
            <a:r>
              <a:rPr lang="ru-RU" sz="2400" dirty="0"/>
              <a:t> инвалидов, в том числе детей-инвалидов на территории Свердловской </a:t>
            </a:r>
            <a:r>
              <a:rPr lang="ru-RU" sz="2400" dirty="0" smtClean="0"/>
              <a:t>области</a:t>
            </a:r>
          </a:p>
          <a:p>
            <a:r>
              <a:rPr lang="ru-RU" sz="2400" dirty="0"/>
              <a:t>Кадровое и информационно-методическое  обеспечение системы комплексной реабилитации и </a:t>
            </a:r>
            <a:r>
              <a:rPr lang="ru-RU" sz="2400" dirty="0" err="1"/>
              <a:t>абилитации</a:t>
            </a:r>
            <a:r>
              <a:rPr lang="ru-RU" sz="2400" dirty="0"/>
              <a:t> инвалидов (детей-инвалидов)</a:t>
            </a:r>
          </a:p>
        </p:txBody>
      </p:sp>
    </p:spTree>
    <p:extLst>
      <p:ext uri="{BB962C8B-B14F-4D97-AF65-F5344CB8AC3E}">
        <p14:creationId xmlns:p14="http://schemas.microsoft.com/office/powerpoint/2010/main" val="1106690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ctrTitle"/>
          </p:nvPr>
        </p:nvSpPr>
        <p:spPr>
          <a:xfrm>
            <a:off x="2895600" y="762000"/>
            <a:ext cx="6019800" cy="609600"/>
          </a:xfrm>
        </p:spPr>
        <p:txBody>
          <a:bodyPr>
            <a:normAutofit fontScale="90000"/>
          </a:bodyPr>
          <a:lstStyle/>
          <a:p>
            <a:pPr algn="r"/>
            <a:r>
              <a:rPr lang="ru-RU" altLang="ru-RU" sz="1400" i="1" smtClean="0">
                <a:solidFill>
                  <a:schemeClr val="tx1"/>
                </a:solidFill>
              </a:rPr>
              <a:t/>
            </a:r>
            <a:br>
              <a:rPr lang="ru-RU" altLang="ru-RU" sz="1400" i="1" smtClean="0">
                <a:solidFill>
                  <a:schemeClr val="tx1"/>
                </a:solidFill>
              </a:rPr>
            </a:br>
            <a:r>
              <a:rPr lang="ru-RU" altLang="ru-RU" sz="1400" i="1" smtClean="0">
                <a:solidFill>
                  <a:schemeClr val="tx1"/>
                </a:solidFill>
              </a:rPr>
              <a:t/>
            </a:r>
            <a:br>
              <a:rPr lang="ru-RU" altLang="ru-RU" sz="1400" i="1" smtClean="0">
                <a:solidFill>
                  <a:schemeClr val="tx1"/>
                </a:solidFill>
              </a:rPr>
            </a:br>
            <a:r>
              <a:rPr lang="ru-RU" altLang="ru-RU" sz="1400" i="1" smtClean="0">
                <a:solidFill>
                  <a:schemeClr val="tx1"/>
                </a:solidFill>
              </a:rPr>
              <a:t/>
            </a:r>
            <a:br>
              <a:rPr lang="ru-RU" altLang="ru-RU" sz="1400" i="1" smtClean="0">
                <a:solidFill>
                  <a:schemeClr val="tx1"/>
                </a:solidFill>
              </a:rPr>
            </a:br>
            <a:r>
              <a:rPr lang="ru-RU" altLang="ru-RU" sz="1400" i="1" smtClean="0">
                <a:solidFill>
                  <a:schemeClr val="tx1"/>
                </a:solidFill>
              </a:rPr>
              <a:t/>
            </a:r>
            <a:br>
              <a:rPr lang="ru-RU" altLang="ru-RU" sz="1400" i="1" smtClean="0">
                <a:solidFill>
                  <a:schemeClr val="tx1"/>
                </a:solidFill>
              </a:rPr>
            </a:br>
            <a:r>
              <a:rPr lang="ru-RU" altLang="ru-RU" sz="1400" i="1" smtClean="0">
                <a:solidFill>
                  <a:schemeClr val="tx1"/>
                </a:solidFill>
              </a:rPr>
              <a:t/>
            </a:r>
            <a:br>
              <a:rPr lang="ru-RU" altLang="ru-RU" sz="1400" i="1" smtClean="0">
                <a:solidFill>
                  <a:schemeClr val="tx1"/>
                </a:solidFill>
              </a:rPr>
            </a:br>
            <a:r>
              <a:rPr lang="ru-RU" altLang="ru-RU" sz="1400" i="1" smtClean="0">
                <a:solidFill>
                  <a:schemeClr val="tx1"/>
                </a:solidFill>
              </a:rPr>
              <a:t/>
            </a:r>
            <a:br>
              <a:rPr lang="ru-RU" altLang="ru-RU" sz="1400" i="1" smtClean="0">
                <a:solidFill>
                  <a:schemeClr val="tx1"/>
                </a:solidFill>
              </a:rPr>
            </a:br>
            <a:r>
              <a:rPr lang="ru-RU" altLang="ru-RU" sz="1400" i="1" smtClean="0">
                <a:solidFill>
                  <a:schemeClr val="tx1"/>
                </a:solidFill>
              </a:rPr>
              <a:t/>
            </a:r>
            <a:br>
              <a:rPr lang="ru-RU" altLang="ru-RU" sz="1400" i="1" smtClean="0">
                <a:solidFill>
                  <a:schemeClr val="tx1"/>
                </a:solidFill>
              </a:rPr>
            </a:br>
            <a:r>
              <a:rPr lang="ru-RU" altLang="ru-RU" sz="1400" i="1" smtClean="0">
                <a:solidFill>
                  <a:schemeClr val="tx1"/>
                </a:solidFill>
              </a:rPr>
              <a:t/>
            </a:r>
            <a:br>
              <a:rPr lang="ru-RU" altLang="ru-RU" sz="1400" i="1" smtClean="0">
                <a:solidFill>
                  <a:schemeClr val="tx1"/>
                </a:solidFill>
              </a:rPr>
            </a:br>
            <a:endParaRPr lang="ru-RU" altLang="ru-RU" sz="1800" i="1" smtClean="0">
              <a:solidFill>
                <a:schemeClr val="tx1"/>
              </a:solidFill>
            </a:endParaRPr>
          </a:p>
        </p:txBody>
      </p:sp>
      <p:pic>
        <p:nvPicPr>
          <p:cNvPr id="696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03725"/>
            <a:ext cx="22955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438400" y="2743200"/>
            <a:ext cx="647700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9637" name="Прямоугольник 2"/>
          <p:cNvSpPr>
            <a:spLocks noChangeArrowheads="1"/>
          </p:cNvSpPr>
          <p:nvPr/>
        </p:nvSpPr>
        <p:spPr bwMode="auto">
          <a:xfrm>
            <a:off x="1619673" y="3244850"/>
            <a:ext cx="660992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 dirty="0" smtClean="0">
                <a:latin typeface="+mn-lt"/>
              </a:rPr>
              <a:t>Социальная </a:t>
            </a:r>
            <a:r>
              <a:rPr lang="ru-RU" altLang="ru-RU" sz="4000" b="1" dirty="0">
                <a:latin typeface="+mn-lt"/>
              </a:rPr>
              <a:t>реабилитация</a:t>
            </a:r>
          </a:p>
        </p:txBody>
      </p:sp>
    </p:spTree>
    <p:extLst>
      <p:ext uri="{BB962C8B-B14F-4D97-AF65-F5344CB8AC3E}">
        <p14:creationId xmlns:p14="http://schemas.microsoft.com/office/powerpoint/2010/main" val="45861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000000"/>
                </a:solidFill>
                <a:latin typeface="+mn-lt"/>
              </a:rPr>
              <a:t>Базовые (отраслевые) перечни услуг и работ  в сфере социального обслуживания (</a:t>
            </a:r>
            <a:r>
              <a:rPr lang="en-US" altLang="ru-RU" sz="2400" b="1" dirty="0" smtClean="0">
                <a:solidFill>
                  <a:srgbClr val="000000"/>
                </a:solidFill>
                <a:latin typeface="+mn-lt"/>
              </a:rPr>
              <a:t>bus.gov.ru)</a:t>
            </a:r>
            <a:endParaRPr lang="ru-RU" altLang="ru-RU" dirty="0" smtClean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334000"/>
          </a:xfrm>
        </p:spPr>
        <p:txBody>
          <a:bodyPr/>
          <a:lstStyle/>
          <a:p>
            <a:pPr>
              <a:defRPr/>
            </a:pPr>
            <a:r>
              <a:rPr lang="ru-RU" sz="1600" b="1" dirty="0" smtClean="0"/>
              <a:t>Предоставление социального обслуживания в форме на дому включая оказание социально-бытовых услуг, социально-медицинских услуг, социально-психологических услуг, социально-педагогических услуг, социально-трудовых услуг, социально-правовых услуг, услуг в целях повышения коммуникативного потенциала получателей социальных услуг, имеющих ограничения жизнедеятельности, в том числе детей-инвалидов, срочных социальных услуг </a:t>
            </a:r>
          </a:p>
          <a:p>
            <a:pPr marL="0" indent="0">
              <a:buNone/>
              <a:defRPr/>
            </a:pPr>
            <a:r>
              <a:rPr lang="ru-RU" sz="1600" b="1" dirty="0" smtClean="0"/>
              <a:t>	</a:t>
            </a:r>
          </a:p>
          <a:p>
            <a:pPr>
              <a:defRPr/>
            </a:pPr>
            <a:r>
              <a:rPr lang="ru-RU" sz="1600" b="1" dirty="0" smtClean="0"/>
              <a:t>Предоставление социального обслуживания в стационарной форме включая оказание социально-бытовых услуг, социально-медицинских услуг, социально-психологических услуг, социально-педагогических услуг, социально-трудовых услуг, социально-правовых услуг, услуг в целях повышения коммуникативного потенциала получателей социальных услуг, имеющих ограничения жизнедеятельности, в том числе детей-инвалидов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600" b="1" dirty="0" smtClean="0"/>
              <a:t> 	</a:t>
            </a:r>
          </a:p>
          <a:p>
            <a:pPr>
              <a:defRPr/>
            </a:pPr>
            <a:r>
              <a:rPr lang="ru-RU" sz="1600" b="1" dirty="0" smtClean="0"/>
              <a:t>Предоставление социального обслуживания в полустационарной форме включая оказание социально-бытовых услуг, социально-медицинских услуг, социально-психологических услуг, социально-педагогических услуг, социально-трудовых услуг, социально-правовых услуг, услуг в целях повышения коммуникативного потенциала получателей социальных услуг, имеющих ограничения жизнедеятельности, в том числе детей-инвалидов, срочных социальных услуг 	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53AD4A-1489-4D87-99CA-7655F0B04A81}" type="slidenum">
              <a:rPr lang="ru-RU" altLang="ru-RU" sz="1200" smtClean="0">
                <a:latin typeface="Arial Black" pitchFamily="34" charset="0"/>
                <a:cs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ru-RU" altLang="ru-RU" sz="1200" smtClean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9765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Приказ Министерства социальной политики Свердловской области                      от 31.12.2015 № 765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«Об </a:t>
            </a:r>
            <a:r>
              <a:rPr lang="ru-RU" b="1" dirty="0"/>
              <a:t>организации работы по реализации индивидуальной программы реабилитации или </a:t>
            </a:r>
            <a:r>
              <a:rPr lang="ru-RU" b="1" dirty="0" err="1"/>
              <a:t>абилитации</a:t>
            </a:r>
            <a:r>
              <a:rPr lang="ru-RU" b="1" dirty="0"/>
              <a:t> инвалида, индивидуальной программы реабилитации или </a:t>
            </a:r>
            <a:r>
              <a:rPr lang="ru-RU" b="1" dirty="0" err="1"/>
              <a:t>абилитации</a:t>
            </a:r>
            <a:r>
              <a:rPr lang="ru-RU" b="1" dirty="0"/>
              <a:t> ребенка-инвалида, выдаваемых федеральными государственными учреждениями медико-социальной </a:t>
            </a:r>
            <a:r>
              <a:rPr lang="ru-RU" b="1" dirty="0" smtClean="0"/>
              <a:t>экспертизы»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028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704850"/>
            <a:ext cx="8424936" cy="5604470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b="1" dirty="0"/>
              <a:t>Справочное пособие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по соответствию мероприятий социальной реабилитации или </a:t>
            </a:r>
            <a:r>
              <a:rPr lang="ru-RU" sz="3200" b="1" dirty="0" err="1"/>
              <a:t>абилитации</a:t>
            </a:r>
            <a:r>
              <a:rPr lang="ru-RU" sz="3200" b="1" dirty="0"/>
              <a:t>, указанных в индивидуальной программе реабилитации или </a:t>
            </a:r>
            <a:r>
              <a:rPr lang="ru-RU" sz="3200" b="1" dirty="0" err="1"/>
              <a:t>абилитации</a:t>
            </a:r>
            <a:r>
              <a:rPr lang="ru-RU" sz="3200" b="1" dirty="0"/>
              <a:t> (ИПРА)  инвалида </a:t>
            </a:r>
            <a:r>
              <a:rPr lang="ru-RU" sz="3200" b="1" dirty="0" smtClean="0"/>
              <a:t>                 (</a:t>
            </a:r>
            <a:r>
              <a:rPr lang="ru-RU" sz="3200" b="1" dirty="0"/>
              <a:t>ребенка-инвалида),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социальным услугам, предоставляемым поставщиками социальных услуг в Свердловской области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 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204668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39552" y="3212976"/>
            <a:ext cx="4320480" cy="2403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Поставщики социальных реабилитационных  услуг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" name="Багетная рамка 1"/>
          <p:cNvSpPr/>
          <p:nvPr/>
        </p:nvSpPr>
        <p:spPr>
          <a:xfrm>
            <a:off x="5004048" y="1484784"/>
            <a:ext cx="4139953" cy="1728192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27 стационарных учреждений </a:t>
            </a: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социального </a:t>
            </a:r>
            <a:r>
              <a:rPr lang="ru-RU" dirty="0" smtClean="0">
                <a:solidFill>
                  <a:schemeClr val="tx1"/>
                </a:solidFill>
              </a:rPr>
              <a:t>обслуживания граждан пожилого возраста и инвалидов 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5580063" y="3113819"/>
            <a:ext cx="3322637" cy="3475162"/>
          </a:xfrm>
          <a:prstGeom prst="bevel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Областной центр реабилитации инвалидов,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17  социально-реабилитационных отделения </a:t>
            </a:r>
            <a:r>
              <a:rPr lang="ru-RU" dirty="0">
                <a:solidFill>
                  <a:schemeClr val="tx1"/>
                </a:solidFill>
              </a:rPr>
              <a:t>с круглосуточным </a:t>
            </a:r>
            <a:r>
              <a:rPr lang="ru-RU" dirty="0" smtClean="0">
                <a:solidFill>
                  <a:schemeClr val="tx1"/>
                </a:solidFill>
              </a:rPr>
              <a:t>пребыванием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sz="2000" b="1" dirty="0" smtClean="0">
                <a:solidFill>
                  <a:schemeClr val="tx1"/>
                </a:solidFill>
              </a:rPr>
              <a:t>12</a:t>
            </a:r>
            <a:r>
              <a:rPr lang="ru-RU" b="1" dirty="0" smtClean="0">
                <a:solidFill>
                  <a:schemeClr val="tx1"/>
                </a:solidFill>
              </a:rPr>
              <a:t> СРО </a:t>
            </a:r>
            <a:r>
              <a:rPr lang="ru-RU" dirty="0" smtClean="0">
                <a:solidFill>
                  <a:schemeClr val="tx1"/>
                </a:solidFill>
              </a:rPr>
              <a:t>полустационарного обслуживания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Багетная рамка 2"/>
          <p:cNvSpPr/>
          <p:nvPr/>
        </p:nvSpPr>
        <p:spPr>
          <a:xfrm>
            <a:off x="334963" y="80962"/>
            <a:ext cx="5653087" cy="1691853"/>
          </a:xfrm>
          <a:prstGeom prst="bevel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6 реабилитационных центров </a:t>
            </a:r>
            <a:r>
              <a:rPr lang="ru-RU" dirty="0">
                <a:solidFill>
                  <a:schemeClr val="tx1"/>
                </a:solidFill>
              </a:rPr>
              <a:t>для детей и подростков с ограниченными возможностями,</a:t>
            </a:r>
            <a:r>
              <a:rPr lang="ru-RU" b="1" dirty="0">
                <a:solidFill>
                  <a:schemeClr val="tx1"/>
                </a:solidFill>
              </a:rPr>
              <a:t> 3 детских дома-интерната </a:t>
            </a:r>
            <a:r>
              <a:rPr lang="ru-RU" dirty="0">
                <a:solidFill>
                  <a:schemeClr val="tx1"/>
                </a:solidFill>
              </a:rPr>
              <a:t>для умственно отсталых детей</a:t>
            </a:r>
            <a:r>
              <a:rPr lang="ru-RU" b="1" dirty="0">
                <a:solidFill>
                  <a:schemeClr val="tx1"/>
                </a:solidFill>
              </a:rPr>
              <a:t>, 23 отделения </a:t>
            </a:r>
            <a:r>
              <a:rPr lang="ru-RU" b="1" dirty="0" smtClean="0">
                <a:solidFill>
                  <a:schemeClr val="tx1"/>
                </a:solidFill>
              </a:rPr>
              <a:t>реабилитации </a:t>
            </a:r>
            <a:r>
              <a:rPr lang="ru-RU" dirty="0" smtClean="0">
                <a:solidFill>
                  <a:schemeClr val="tx1"/>
                </a:solidFill>
              </a:rPr>
              <a:t>несовершеннолетних с ОВЗ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Создание системы поэтапной социальной реабилитации инвалидов (детей-инвалидов), в Свердловской области 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183632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 smtClean="0">
                <a:latin typeface="Georgia" pitchFamily="18" charset="0"/>
              </a:rPr>
              <a:t>ЦЕЛЬ:</a:t>
            </a:r>
          </a:p>
          <a:p>
            <a:pPr marL="0" indent="0" algn="ctr">
              <a:buNone/>
            </a:pPr>
            <a:r>
              <a:rPr lang="ru-RU" altLang="ru-RU" sz="2800" dirty="0" smtClean="0">
                <a:latin typeface="Georgia" pitchFamily="18" charset="0"/>
              </a:rPr>
              <a:t>Обеспечение доступности, преемственности реабилитационных мероприятий </a:t>
            </a:r>
            <a:r>
              <a:rPr lang="ru-RU" altLang="ru-RU" sz="2800" dirty="0">
                <a:latin typeface="Georgia" pitchFamily="18" charset="0"/>
              </a:rPr>
              <a:t>и повышение качества </a:t>
            </a:r>
            <a:r>
              <a:rPr lang="ru-RU" altLang="ru-RU" sz="2800" dirty="0" smtClean="0">
                <a:latin typeface="Georgia" pitchFamily="18" charset="0"/>
              </a:rPr>
              <a:t>услуг по социальной реабилитации </a:t>
            </a:r>
            <a:r>
              <a:rPr lang="ru-RU" altLang="ru-RU" sz="2800" dirty="0">
                <a:latin typeface="Georgia" pitchFamily="18" charset="0"/>
              </a:rPr>
              <a:t>в условиях трехуровневой </a:t>
            </a:r>
            <a:r>
              <a:rPr lang="ru-RU" altLang="ru-RU" sz="2800" dirty="0" smtClean="0">
                <a:latin typeface="Georgia" pitchFamily="18" charset="0"/>
              </a:rPr>
              <a:t>системы социальной реабилитации инвалидов (детей-инвалидов)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5616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01613" y="2492375"/>
            <a:ext cx="8642350" cy="3492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57175" y="4437063"/>
            <a:ext cx="8569325" cy="71437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09674" y="3033713"/>
            <a:ext cx="6602685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prstClr val="white"/>
                </a:solidFill>
                <a:latin typeface="Georgia" pitchFamily="18" charset="0"/>
              </a:rPr>
              <a:t>Социально-реабилитационное отделение базового уровня в управленческом округе</a:t>
            </a:r>
            <a:endParaRPr lang="ru-RU" b="1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763688" y="5084763"/>
            <a:ext cx="5760639" cy="10080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prstClr val="white"/>
                </a:solidFill>
                <a:latin typeface="Georgia" pitchFamily="18" charset="0"/>
              </a:rPr>
              <a:t>Социально-реабилитационное отделение  на территории МО  </a:t>
            </a:r>
            <a:endParaRPr lang="ru-RU" b="1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37" name="Равнобедренный треугольник 36"/>
          <p:cNvSpPr/>
          <p:nvPr/>
        </p:nvSpPr>
        <p:spPr>
          <a:xfrm>
            <a:off x="1763688" y="1328738"/>
            <a:ext cx="6048672" cy="1020142"/>
          </a:xfrm>
          <a:prstGeom prst="triangl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1F497D">
                    <a:lumMod val="75000"/>
                  </a:srgbClr>
                </a:solidFill>
                <a:latin typeface="Georgia" pitchFamily="18" charset="0"/>
              </a:rPr>
              <a:t>ГАУ Областной центр реабилитации инвалидов</a:t>
            </a:r>
            <a:endParaRPr lang="ru-RU" sz="1600" b="1" dirty="0">
              <a:solidFill>
                <a:srgbClr val="1F497D">
                  <a:lumMod val="75000"/>
                </a:srgbClr>
              </a:solidFill>
              <a:latin typeface="Georgia" pitchFamily="18" charset="0"/>
            </a:endParaRPr>
          </a:p>
        </p:txBody>
      </p:sp>
      <p:sp>
        <p:nvSpPr>
          <p:cNvPr id="90122" name="TextBox 5217"/>
          <p:cNvSpPr txBox="1">
            <a:spLocks noChangeArrowheads="1"/>
          </p:cNvSpPr>
          <p:nvPr/>
        </p:nvSpPr>
        <p:spPr bwMode="auto">
          <a:xfrm rot="5400000" flipV="1">
            <a:off x="-2506662" y="3032125"/>
            <a:ext cx="569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>
                <a:solidFill>
                  <a:srgbClr val="000000"/>
                </a:solidFill>
                <a:latin typeface="Georgia" pitchFamily="18" charset="0"/>
              </a:rPr>
              <a:t>III</a:t>
            </a:r>
            <a:r>
              <a:rPr lang="ru-RU" altLang="ru-RU" sz="1800" b="1">
                <a:solidFill>
                  <a:srgbClr val="000000"/>
                </a:solidFill>
                <a:latin typeface="Georgia" pitchFamily="18" charset="0"/>
              </a:rPr>
              <a:t> уровень</a:t>
            </a:r>
            <a:r>
              <a:rPr lang="en-US" altLang="ru-RU" sz="1800" b="1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altLang="ru-RU" sz="1800" b="1">
                <a:solidFill>
                  <a:srgbClr val="000000"/>
                </a:solidFill>
                <a:latin typeface="Georgia" pitchFamily="18" charset="0"/>
              </a:rPr>
              <a:t>        </a:t>
            </a:r>
            <a:r>
              <a:rPr lang="en-US" altLang="ru-RU" sz="1800" b="1">
                <a:solidFill>
                  <a:srgbClr val="000000"/>
                </a:solidFill>
                <a:latin typeface="Georgia" pitchFamily="18" charset="0"/>
              </a:rPr>
              <a:t>II</a:t>
            </a:r>
            <a:r>
              <a:rPr lang="ru-RU" altLang="ru-RU" sz="1800" b="1">
                <a:solidFill>
                  <a:srgbClr val="000000"/>
                </a:solidFill>
                <a:latin typeface="Georgia" pitchFamily="18" charset="0"/>
              </a:rPr>
              <a:t> уровень        </a:t>
            </a:r>
            <a:r>
              <a:rPr lang="en-US" altLang="ru-RU" sz="1800" b="1">
                <a:solidFill>
                  <a:srgbClr val="000000"/>
                </a:solidFill>
                <a:latin typeface="Georgia" pitchFamily="18" charset="0"/>
              </a:rPr>
              <a:t>I </a:t>
            </a:r>
            <a:r>
              <a:rPr lang="ru-RU" altLang="ru-RU" sz="1800" b="1">
                <a:solidFill>
                  <a:srgbClr val="000000"/>
                </a:solidFill>
                <a:latin typeface="Georgia" pitchFamily="18" charset="0"/>
              </a:rPr>
              <a:t>уровень</a:t>
            </a:r>
            <a:r>
              <a:rPr lang="en-US" altLang="ru-RU" sz="1800" b="1">
                <a:solidFill>
                  <a:srgbClr val="000000"/>
                </a:solidFill>
                <a:latin typeface="Georgia" pitchFamily="18" charset="0"/>
              </a:rPr>
              <a:t> </a:t>
            </a:r>
            <a:endParaRPr lang="ru-RU" altLang="ru-RU" sz="1800" b="1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90123" name="TextBox 1"/>
          <p:cNvSpPr txBox="1">
            <a:spLocks noChangeArrowheads="1"/>
          </p:cNvSpPr>
          <p:nvPr/>
        </p:nvSpPr>
        <p:spPr bwMode="auto">
          <a:xfrm>
            <a:off x="1444625" y="479425"/>
            <a:ext cx="6192838" cy="646331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  <a:latin typeface="Georgia" pitchFamily="18" charset="0"/>
              </a:rPr>
              <a:t>Трехуровневая система оказания </a:t>
            </a:r>
            <a:r>
              <a:rPr lang="ru-RU" altLang="ru-RU" sz="1800" b="1" dirty="0" smtClean="0">
                <a:solidFill>
                  <a:srgbClr val="000000"/>
                </a:solidFill>
                <a:latin typeface="Georgia" pitchFamily="18" charset="0"/>
              </a:rPr>
              <a:t>социальной реабилитационной </a:t>
            </a:r>
            <a:r>
              <a:rPr lang="ru-RU" altLang="ru-RU" sz="1800" b="1" dirty="0">
                <a:solidFill>
                  <a:srgbClr val="000000"/>
                </a:solidFill>
                <a:latin typeface="Georgia" pitchFamily="18" charset="0"/>
              </a:rPr>
              <a:t>помощи</a:t>
            </a:r>
          </a:p>
        </p:txBody>
      </p:sp>
    </p:spTree>
    <p:extLst>
      <p:ext uri="{BB962C8B-B14F-4D97-AF65-F5344CB8AC3E}">
        <p14:creationId xmlns:p14="http://schemas.microsoft.com/office/powerpoint/2010/main" val="254116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chemeClr val="tx1"/>
                </a:solidFill>
                <a:latin typeface="+mn-lt"/>
              </a:rPr>
              <a:t>ФЕДЕРАЛЬНЫЙ ЗАКОН </a:t>
            </a:r>
            <a:br>
              <a:rPr lang="ru-RU" altLang="ru-RU" sz="2400" b="1" dirty="0" smtClean="0">
                <a:solidFill>
                  <a:schemeClr val="tx1"/>
                </a:solidFill>
                <a:latin typeface="+mn-lt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+mn-lt"/>
              </a:rPr>
              <a:t>от 01 декабря 2014 года № 419-ФЗ </a:t>
            </a:r>
            <a:r>
              <a:rPr lang="ru-RU" altLang="ru-RU" sz="2400" b="1" dirty="0" smtClean="0">
                <a:solidFill>
                  <a:schemeClr val="tx1"/>
                </a:solidFill>
              </a:rPr>
              <a:t/>
            </a:r>
            <a:br>
              <a:rPr lang="ru-RU" altLang="ru-RU" sz="2400" b="1" dirty="0" smtClean="0">
                <a:solidFill>
                  <a:schemeClr val="tx1"/>
                </a:solidFill>
              </a:rPr>
            </a:br>
            <a:endParaRPr lang="ru-RU" altLang="ru-RU" sz="2400" dirty="0" smtClean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181600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sz="2000" b="1" dirty="0" smtClean="0"/>
              <a:t>дополнить 181-ФЗ «О социальной защите инвалидов в Российской Федерации»  статьей 5.1 «Федеральный реестр инвалидов»</a:t>
            </a:r>
          </a:p>
          <a:p>
            <a:pPr algn="just">
              <a:buClr>
                <a:srgbClr val="92D050"/>
              </a:buClr>
              <a:buFont typeface="Wingdings" pitchFamily="2" charset="2"/>
              <a:buChar char="v"/>
              <a:defRPr/>
            </a:pPr>
            <a:r>
              <a:rPr lang="ru-RU" sz="2000" dirty="0"/>
              <a:t>Федеральный реестр инвалидов является федеральной государственной информационной системой и ведется в целях учета сведений об инвалидах, в том числе о детях-инвалидах, включая сведения о группе инвалидности, об ограничениях жизнедеятельности, о нарушенных функциях организма и степени утраты профессиональной трудоспособности инвалида, а также о проводимых реабилитационных или </a:t>
            </a:r>
            <a:r>
              <a:rPr lang="ru-RU" sz="2000" dirty="0" err="1"/>
              <a:t>абилитационных</a:t>
            </a:r>
            <a:r>
              <a:rPr lang="ru-RU" sz="2000" dirty="0"/>
              <a:t> мероприятиях, производимых инвалиду денежных выплатах и об иных мерах социальной защиты</a:t>
            </a:r>
            <a:r>
              <a:rPr lang="ru-RU" sz="2000" dirty="0" smtClean="0"/>
              <a:t>.</a:t>
            </a:r>
          </a:p>
          <a:p>
            <a:pPr algn="just">
              <a:defRPr/>
            </a:pPr>
            <a:endParaRPr lang="ru-RU" sz="2000" dirty="0"/>
          </a:p>
          <a:p>
            <a:pPr algn="just">
              <a:buClr>
                <a:srgbClr val="92D050"/>
              </a:buClr>
              <a:buFont typeface="Wingdings" pitchFamily="2" charset="2"/>
              <a:buChar char="v"/>
              <a:defRPr/>
            </a:pPr>
            <a:r>
              <a:rPr lang="ru-RU" sz="2000" dirty="0" smtClean="0"/>
              <a:t> Оператором </a:t>
            </a:r>
            <a:r>
              <a:rPr lang="ru-RU" sz="2000" dirty="0"/>
              <a:t>указанной федеральной государственной информационной системы является федеральный орган исполнительной власти, осуществляющий функции по выработке и реализации государственной политики и нормативно-правовому регулированию в сфере социальной защиты населения.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sz="2000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1229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62000" y="6208713"/>
            <a:ext cx="48736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fld id="{0B08BC5A-C79F-484F-A8F1-67A70DE8553D}" type="slidenum">
              <a:rPr lang="ru-RU" altLang="ru-RU" sz="1200" b="1" smtClean="0">
                <a:solidFill>
                  <a:schemeClr val="tx1"/>
                </a:solidFill>
                <a:latin typeface="Arial Black" pitchFamily="34" charset="0"/>
              </a:rPr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200" b="1" smtClean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 стрелкой 30"/>
          <p:cNvCxnSpPr/>
          <p:nvPr/>
        </p:nvCxnSpPr>
        <p:spPr>
          <a:xfrm>
            <a:off x="8232775" y="1727200"/>
            <a:ext cx="0" cy="639763"/>
          </a:xfrm>
          <a:prstGeom prst="straightConnector1">
            <a:avLst/>
          </a:prstGeom>
          <a:ln w="1905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9" name="Прямоугольник 25608"/>
          <p:cNvSpPr/>
          <p:nvPr/>
        </p:nvSpPr>
        <p:spPr>
          <a:xfrm>
            <a:off x="214313" y="3302000"/>
            <a:ext cx="8924925" cy="35560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211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3" y="2316163"/>
            <a:ext cx="8924925" cy="914400"/>
          </a:xfrm>
          <a:prstGeom prst="rect">
            <a:avLst/>
          </a:prstGeom>
          <a:solidFill>
            <a:srgbClr val="90ECAC"/>
          </a:solidFill>
          <a:ln w="38100">
            <a:solidFill>
              <a:srgbClr val="D8F4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7488" y="1120775"/>
            <a:ext cx="8929687" cy="7334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23558" name="Titel 1"/>
          <p:cNvSpPr>
            <a:spLocks noGrp="1"/>
          </p:cNvSpPr>
          <p:nvPr>
            <p:ph type="title"/>
          </p:nvPr>
        </p:nvSpPr>
        <p:spPr>
          <a:xfrm>
            <a:off x="211138" y="115888"/>
            <a:ext cx="8913812" cy="63341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alt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alt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alt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altLang="ru-RU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Трёхуровневая система реабилитации </a:t>
            </a:r>
            <a:r>
              <a:rPr lang="ru-RU" altLang="ru-RU" sz="28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ru-RU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инвалидов                  </a:t>
            </a:r>
            <a:r>
              <a:rPr lang="ru-RU" altLang="ru-RU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(старше 18 лет) </a:t>
            </a:r>
            <a:r>
              <a:rPr lang="ru-RU" altLang="ru-RU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Свердловской области</a:t>
            </a:r>
            <a:endParaRPr lang="en-GB" altLang="ru-RU" sz="28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59" name="Text Box 68"/>
          <p:cNvSpPr txBox="1">
            <a:spLocks noChangeArrowheads="1"/>
          </p:cNvSpPr>
          <p:nvPr/>
        </p:nvSpPr>
        <p:spPr bwMode="auto">
          <a:xfrm>
            <a:off x="4095750" y="788988"/>
            <a:ext cx="1160463" cy="355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225901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225901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225901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225901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225901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22590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22590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22590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22590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 i="1"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1 уровень</a:t>
            </a:r>
            <a:endParaRPr lang="en-GB" altLang="ru-RU" sz="2000" b="1" i="1">
              <a:solidFill>
                <a:schemeClr val="tx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23560" name="Text Box 69"/>
          <p:cNvSpPr txBox="1">
            <a:spLocks noChangeArrowheads="1"/>
          </p:cNvSpPr>
          <p:nvPr/>
        </p:nvSpPr>
        <p:spPr bwMode="auto">
          <a:xfrm>
            <a:off x="4060825" y="1939925"/>
            <a:ext cx="1177925" cy="3238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225901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225901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225901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225901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225901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22590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22590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22590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22590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 i="1"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2  уровень</a:t>
            </a:r>
            <a:endParaRPr lang="en-GB" altLang="ru-RU" sz="2000" b="1" i="1">
              <a:solidFill>
                <a:schemeClr val="tx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23561" name="Text Box 70"/>
          <p:cNvSpPr txBox="1">
            <a:spLocks noChangeArrowheads="1"/>
          </p:cNvSpPr>
          <p:nvPr/>
        </p:nvSpPr>
        <p:spPr bwMode="auto">
          <a:xfrm>
            <a:off x="4164013" y="3189288"/>
            <a:ext cx="1136650" cy="2984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225901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225901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225901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225901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225901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22590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22590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22590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22590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 i="1"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3 уровень</a:t>
            </a:r>
            <a:endParaRPr lang="en-GB" altLang="ru-RU" sz="2000" b="1" i="1">
              <a:solidFill>
                <a:schemeClr val="tx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23562" name="Rectangle 73"/>
          <p:cNvSpPr>
            <a:spLocks noChangeArrowheads="1"/>
          </p:cNvSpPr>
          <p:nvPr/>
        </p:nvSpPr>
        <p:spPr bwMode="auto">
          <a:xfrm>
            <a:off x="889000" y="1263650"/>
            <a:ext cx="7343775" cy="463550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marL="180975" defTabSz="752475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752475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752475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752475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752475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7524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7524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7524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7524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b="1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ГАУ «Областной центр реабилитации инвалидов» </a:t>
            </a:r>
            <a:endParaRPr lang="en-GB" altLang="ru-RU" b="1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13" name="Rectangle 74"/>
          <p:cNvSpPr>
            <a:spLocks noChangeArrowheads="1"/>
          </p:cNvSpPr>
          <p:nvPr/>
        </p:nvSpPr>
        <p:spPr bwMode="auto">
          <a:xfrm>
            <a:off x="265113" y="2427288"/>
            <a:ext cx="1154112" cy="6619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4">
                <a:lumMod val="25000"/>
              </a:schemeClr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752475">
              <a:defRPr/>
            </a:pPr>
            <a:r>
              <a:rPr lang="ru-RU" sz="1400" b="1" dirty="0">
                <a:latin typeface="+mn-lt"/>
                <a:ea typeface="Arial Unicode MS" pitchFamily="34" charset="-128"/>
                <a:cs typeface="Arial Unicode MS" pitchFamily="34" charset="-128"/>
              </a:rPr>
              <a:t>Южный</a:t>
            </a:r>
          </a:p>
          <a:p>
            <a:pPr algn="ctr" defTabSz="752475">
              <a:defRPr/>
            </a:pPr>
            <a:r>
              <a:rPr lang="ru-RU" sz="1400" b="1" dirty="0">
                <a:latin typeface="+mn-lt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ru-RU" sz="1200" dirty="0">
                <a:latin typeface="+mn-lt"/>
                <a:ea typeface="Arial Unicode MS" pitchFamily="34" charset="-128"/>
                <a:cs typeface="Arial Unicode MS" pitchFamily="34" charset="-128"/>
              </a:rPr>
              <a:t>Рефтинский</a:t>
            </a:r>
            <a:r>
              <a:rPr lang="ru-RU" sz="12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)</a:t>
            </a:r>
            <a:endParaRPr lang="ru-RU" sz="12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8" name="Rectangle 75"/>
          <p:cNvSpPr>
            <a:spLocks noChangeArrowheads="1"/>
          </p:cNvSpPr>
          <p:nvPr/>
        </p:nvSpPr>
        <p:spPr bwMode="auto">
          <a:xfrm>
            <a:off x="1547813" y="2428875"/>
            <a:ext cx="1463675" cy="68738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752475">
              <a:defRPr/>
            </a:pPr>
            <a:r>
              <a:rPr lang="en-GB" sz="1300" b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Arial" charset="0"/>
              </a:rPr>
              <a:t>Западный</a:t>
            </a:r>
          </a:p>
          <a:p>
            <a:pPr algn="ctr" defTabSz="752475">
              <a:defRPr/>
            </a:pPr>
            <a:r>
              <a:rPr lang="ru-RU" sz="1400" b="1" dirty="0">
                <a:solidFill>
                  <a:srgbClr val="000000"/>
                </a:solidFill>
                <a:latin typeface="Arial" charset="0"/>
                <a:ea typeface="Arial Unicode MS" pitchFamily="34" charset="-128"/>
              </a:rPr>
              <a:t>(</a:t>
            </a:r>
            <a:r>
              <a:rPr lang="ru-RU" sz="1100" b="1" dirty="0">
                <a:solidFill>
                  <a:srgbClr val="000000"/>
                </a:solidFill>
                <a:latin typeface="Arial" charset="0"/>
                <a:ea typeface="Arial Unicode MS" pitchFamily="34" charset="-128"/>
              </a:rPr>
              <a:t>Первоуральск</a:t>
            </a:r>
            <a:r>
              <a:rPr lang="ru-RU" sz="1100" b="1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</a:rPr>
              <a:t>)</a:t>
            </a:r>
            <a:endParaRPr lang="ru-RU" sz="1100" b="1" dirty="0">
              <a:solidFill>
                <a:srgbClr val="000000"/>
              </a:solidFill>
              <a:latin typeface="Arial" charset="0"/>
              <a:ea typeface="Arial Unicode MS" pitchFamily="34" charset="-128"/>
            </a:endParaRPr>
          </a:p>
        </p:txBody>
      </p:sp>
      <p:cxnSp>
        <p:nvCxnSpPr>
          <p:cNvPr id="23565" name="AutoShape 92"/>
          <p:cNvCxnSpPr>
            <a:cxnSpLocks noChangeShapeType="1"/>
            <a:stCxn id="13" idx="2"/>
          </p:cNvCxnSpPr>
          <p:nvPr/>
        </p:nvCxnSpPr>
        <p:spPr bwMode="auto">
          <a:xfrm rot="16200000" flipH="1">
            <a:off x="666750" y="3265488"/>
            <a:ext cx="447675" cy="9525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6" name="AutoShape 93"/>
          <p:cNvCxnSpPr>
            <a:cxnSpLocks noChangeShapeType="1"/>
            <a:endCxn id="4108" idx="2"/>
          </p:cNvCxnSpPr>
          <p:nvPr/>
        </p:nvCxnSpPr>
        <p:spPr bwMode="auto">
          <a:xfrm rot="10800000">
            <a:off x="2279650" y="3116263"/>
            <a:ext cx="4905375" cy="365125"/>
          </a:xfrm>
          <a:prstGeom prst="bentConnector2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7" name="AutoShape 94"/>
          <p:cNvCxnSpPr>
            <a:cxnSpLocks noChangeShapeType="1"/>
            <a:endCxn id="4108" idx="2"/>
          </p:cNvCxnSpPr>
          <p:nvPr/>
        </p:nvCxnSpPr>
        <p:spPr bwMode="auto">
          <a:xfrm rot="10800000">
            <a:off x="2279650" y="3116263"/>
            <a:ext cx="3241675" cy="371475"/>
          </a:xfrm>
          <a:prstGeom prst="bentConnector2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8" name="AutoShape 99"/>
          <p:cNvCxnSpPr>
            <a:cxnSpLocks noChangeShapeType="1"/>
            <a:endCxn id="13" idx="2"/>
          </p:cNvCxnSpPr>
          <p:nvPr/>
        </p:nvCxnSpPr>
        <p:spPr bwMode="auto">
          <a:xfrm rot="16200000" flipV="1">
            <a:off x="2026444" y="1905794"/>
            <a:ext cx="403225" cy="277018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Прямоугольник 35"/>
          <p:cNvSpPr/>
          <p:nvPr/>
        </p:nvSpPr>
        <p:spPr>
          <a:xfrm>
            <a:off x="3148013" y="2428875"/>
            <a:ext cx="1368425" cy="690563"/>
          </a:xfrm>
          <a:prstGeom prst="rect">
            <a:avLst/>
          </a:prstGeom>
          <a:solidFill>
            <a:srgbClr val="F2D1A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Северный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(</a:t>
            </a:r>
            <a:r>
              <a:rPr lang="ru-RU" sz="1200" dirty="0" smtClean="0">
                <a:solidFill>
                  <a:schemeClr val="tx1"/>
                </a:solidFill>
              </a:rPr>
              <a:t>Качканар, Серов</a:t>
            </a:r>
            <a:r>
              <a:rPr lang="ru-RU" sz="1200" b="1" dirty="0" smtClean="0">
                <a:solidFill>
                  <a:schemeClr val="tx1"/>
                </a:solidFill>
              </a:rPr>
              <a:t>)</a:t>
            </a:r>
            <a:endParaRPr lang="ru-RU" sz="1200" b="1" dirty="0">
              <a:solidFill>
                <a:schemeClr val="tx1"/>
              </a:solidFill>
            </a:endParaRPr>
          </a:p>
          <a:p>
            <a:pPr>
              <a:defRPr/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649788" y="2432050"/>
            <a:ext cx="1657350" cy="687388"/>
          </a:xfrm>
          <a:prstGeom prst="rect">
            <a:avLst/>
          </a:prstGeom>
          <a:solidFill>
            <a:srgbClr val="BEB7E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400" b="1" dirty="0">
              <a:solidFill>
                <a:schemeClr val="tx1"/>
              </a:solidFill>
              <a:latin typeface="+mj-lt"/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Горнозаводской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(Пансионат Тагильский)</a:t>
            </a:r>
            <a:endParaRPr lang="ru-RU" sz="1200" dirty="0">
              <a:solidFill>
                <a:schemeClr val="tx1"/>
              </a:solidFill>
            </a:endParaRPr>
          </a:p>
          <a:p>
            <a:pPr>
              <a:defRPr/>
            </a:pPr>
            <a:endParaRPr lang="ru-RU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392863" y="2462213"/>
            <a:ext cx="1274762" cy="712787"/>
          </a:xfrm>
          <a:prstGeom prst="rect">
            <a:avLst/>
          </a:prstGeom>
          <a:solidFill>
            <a:srgbClr val="D393D5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Восточный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(Артёмовский)</a:t>
            </a:r>
            <a:endParaRPr lang="ru-RU" sz="1400" b="1" dirty="0">
              <a:solidFill>
                <a:schemeClr val="tx1"/>
              </a:solidFill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827088" y="1814513"/>
            <a:ext cx="0" cy="449262"/>
          </a:xfrm>
          <a:prstGeom prst="straightConnector1">
            <a:avLst/>
          </a:prstGeom>
          <a:ln w="1905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2452688" y="1814513"/>
            <a:ext cx="0" cy="449262"/>
          </a:xfrm>
          <a:prstGeom prst="straightConnector1">
            <a:avLst/>
          </a:prstGeom>
          <a:ln w="1905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927475" y="1825625"/>
            <a:ext cx="6350" cy="438150"/>
          </a:xfrm>
          <a:prstGeom prst="straightConnector1">
            <a:avLst/>
          </a:prstGeom>
          <a:ln w="1905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5549900" y="1814513"/>
            <a:ext cx="0" cy="449262"/>
          </a:xfrm>
          <a:prstGeom prst="straightConnector1">
            <a:avLst/>
          </a:prstGeom>
          <a:ln w="1905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6961188" y="1814513"/>
            <a:ext cx="0" cy="449262"/>
          </a:xfrm>
          <a:prstGeom prst="straightConnector1">
            <a:avLst/>
          </a:prstGeom>
          <a:ln w="1905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42888" y="3443288"/>
            <a:ext cx="1304925" cy="5619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100" dirty="0">
                <a:solidFill>
                  <a:schemeClr val="tx1"/>
                </a:solidFill>
              </a:rPr>
              <a:t>ГБУ "КЦСОН </a:t>
            </a:r>
          </a:p>
          <a:p>
            <a:pPr>
              <a:defRPr/>
            </a:pPr>
            <a:r>
              <a:rPr lang="ru-RU" sz="1100" dirty="0">
                <a:solidFill>
                  <a:schemeClr val="tx1"/>
                </a:solidFill>
              </a:rPr>
              <a:t>г.. К Уральского"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3525" y="4111625"/>
            <a:ext cx="1284288" cy="6477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</a:rPr>
              <a:t>ГБУ  КЦСОН Сысертского района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3" y="4941888"/>
            <a:ext cx="1333500" cy="7921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</a:rPr>
              <a:t>ГАУ КЦСОН «Забота» Белоярского района 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525" y="5913438"/>
            <a:ext cx="1284288" cy="622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</a:rPr>
              <a:t>ГАУ КЦСОН </a:t>
            </a:r>
          </a:p>
          <a:p>
            <a:pPr>
              <a:defRPr/>
            </a:pPr>
            <a:r>
              <a:rPr lang="ru-RU" sz="1200" dirty="0">
                <a:solidFill>
                  <a:schemeClr val="tx1"/>
                </a:solidFill>
              </a:rPr>
              <a:t>г. Асбеста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36725" y="3443288"/>
            <a:ext cx="1395413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ГАУ КЦСОН «Осень»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г.Первоуральска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36725" y="4537075"/>
            <a:ext cx="1395413" cy="601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ГАУ КЦСОН  г. Полевского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36725" y="5303838"/>
            <a:ext cx="1411288" cy="11493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ГАУ КЦСОН «Спутник»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 г. Верхняя Пышма</a:t>
            </a:r>
          </a:p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73425" y="3481388"/>
            <a:ext cx="1514475" cy="876300"/>
          </a:xfrm>
          <a:prstGeom prst="rect">
            <a:avLst/>
          </a:prstGeom>
          <a:solidFill>
            <a:srgbClr val="F2D1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ГБУ  КЦСОН «Надежда» г.Красноуральска</a:t>
            </a: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73425" y="4537075"/>
            <a:ext cx="1514475" cy="601663"/>
          </a:xfrm>
          <a:prstGeom prst="rect">
            <a:avLst/>
          </a:prstGeom>
          <a:solidFill>
            <a:srgbClr val="F2D1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ГАУ КЦСОН 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г. </a:t>
            </a:r>
            <a:r>
              <a:rPr lang="ru-RU" sz="1200" dirty="0" smtClean="0">
                <a:solidFill>
                  <a:schemeClr val="tx1"/>
                </a:solidFill>
              </a:rPr>
              <a:t>Серова, Качканара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89300" y="5295900"/>
            <a:ext cx="1536700" cy="595313"/>
          </a:xfrm>
          <a:prstGeom prst="rect">
            <a:avLst/>
          </a:prstGeom>
          <a:solidFill>
            <a:srgbClr val="F2D1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ГАУ КЦСОН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 г. Североуральска</a:t>
            </a:r>
          </a:p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32363" y="3502025"/>
            <a:ext cx="1374775" cy="855663"/>
          </a:xfrm>
          <a:prstGeom prst="rect">
            <a:avLst/>
          </a:prstGeom>
          <a:solidFill>
            <a:srgbClr val="BEB7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ГАУ КЦСОН Невьянского района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32363" y="4465638"/>
            <a:ext cx="1368425" cy="587375"/>
          </a:xfrm>
          <a:prstGeom prst="rect">
            <a:avLst/>
          </a:prstGeom>
          <a:solidFill>
            <a:srgbClr val="BEB7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ГАУ КЦСОН г. Верхняя Салда</a:t>
            </a:r>
          </a:p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32363" y="5138738"/>
            <a:ext cx="1368425" cy="788987"/>
          </a:xfrm>
          <a:prstGeom prst="rect">
            <a:avLst/>
          </a:prstGeom>
          <a:solidFill>
            <a:srgbClr val="BEB7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ГАУ КЦСОН Ленинского р-а 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г. Нижний </a:t>
            </a:r>
            <a:r>
              <a:rPr lang="ru-RU" sz="1200" dirty="0" smtClean="0">
                <a:solidFill>
                  <a:schemeClr val="tx1"/>
                </a:solidFill>
              </a:rPr>
              <a:t>Тагил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363" y="5999163"/>
            <a:ext cx="1460500" cy="766762"/>
          </a:xfrm>
          <a:prstGeom prst="rect">
            <a:avLst/>
          </a:prstGeom>
          <a:solidFill>
            <a:srgbClr val="BEB7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ГАУ КЦСОН </a:t>
            </a:r>
            <a:r>
              <a:rPr lang="ru-RU" sz="1200" dirty="0" err="1">
                <a:solidFill>
                  <a:schemeClr val="tx1"/>
                </a:solidFill>
              </a:rPr>
              <a:t>Тагилстроевского</a:t>
            </a:r>
            <a:r>
              <a:rPr lang="ru-RU" sz="1200" dirty="0">
                <a:solidFill>
                  <a:schemeClr val="tx1"/>
                </a:solidFill>
              </a:rPr>
              <a:t> р-а, г. Нижний Тагил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13125" y="6075363"/>
            <a:ext cx="1296988" cy="522287"/>
          </a:xfrm>
          <a:prstGeom prst="rect">
            <a:avLst/>
          </a:prstGeom>
          <a:solidFill>
            <a:srgbClr val="BEB7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</a:rPr>
              <a:t>ГБУ КЦСОН "Изумруд" г. Кировграда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32563" y="3471863"/>
            <a:ext cx="1417637" cy="639762"/>
          </a:xfrm>
          <a:prstGeom prst="rect">
            <a:avLst/>
          </a:prstGeom>
          <a:solidFill>
            <a:srgbClr val="D393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ГАУ КЦСОН </a:t>
            </a:r>
            <a:r>
              <a:rPr lang="ru-RU" sz="1200" dirty="0" err="1">
                <a:solidFill>
                  <a:schemeClr val="tx1"/>
                </a:solidFill>
              </a:rPr>
              <a:t>Байкаловского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р-на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532563" y="4167188"/>
            <a:ext cx="1417637" cy="779462"/>
          </a:xfrm>
          <a:prstGeom prst="rect">
            <a:avLst/>
          </a:prstGeom>
          <a:solidFill>
            <a:srgbClr val="D393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ГБУ КЦСОН </a:t>
            </a:r>
            <a:r>
              <a:rPr lang="ru-RU" sz="1200" dirty="0" err="1">
                <a:solidFill>
                  <a:schemeClr val="tx1"/>
                </a:solidFill>
              </a:rPr>
              <a:t>Слободо</a:t>
            </a:r>
            <a:r>
              <a:rPr lang="ru-RU" sz="1200" dirty="0">
                <a:solidFill>
                  <a:schemeClr val="tx1"/>
                </a:solidFill>
              </a:rPr>
              <a:t>-Туринского р-а</a:t>
            </a:r>
          </a:p>
          <a:p>
            <a:pPr algn="ctr">
              <a:defRPr/>
            </a:pP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530975" y="5040313"/>
            <a:ext cx="1419225" cy="549275"/>
          </a:xfrm>
          <a:prstGeom prst="rect">
            <a:avLst/>
          </a:prstGeom>
          <a:solidFill>
            <a:srgbClr val="D393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ГАУ КЦСОН Камышловского </a:t>
            </a:r>
            <a:r>
              <a:rPr lang="ru-RU" sz="1200" dirty="0" smtClean="0">
                <a:solidFill>
                  <a:schemeClr val="tx1"/>
                </a:solidFill>
              </a:rPr>
              <a:t>р-на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530975" y="5661025"/>
            <a:ext cx="1419225" cy="674688"/>
          </a:xfrm>
          <a:prstGeom prst="rect">
            <a:avLst/>
          </a:prstGeom>
          <a:solidFill>
            <a:srgbClr val="D393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ГАУ КЦСОН "Доверие" Режевского р-а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161338" y="2857500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532563" y="6405563"/>
            <a:ext cx="1462087" cy="452437"/>
          </a:xfrm>
          <a:prstGeom prst="rect">
            <a:avLst/>
          </a:prstGeom>
          <a:solidFill>
            <a:srgbClr val="D393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ГАУ КЦСОН г. Ирбита 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994650" y="3487738"/>
            <a:ext cx="1152525" cy="9779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ГБУ КЦСОН «</a:t>
            </a:r>
            <a:r>
              <a:rPr lang="ru-RU" sz="1200" dirty="0">
                <a:solidFill>
                  <a:schemeClr val="tx1"/>
                </a:solidFill>
              </a:rPr>
              <a:t>Малахит» 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7667625" y="2462213"/>
            <a:ext cx="1450975" cy="679450"/>
          </a:xfrm>
          <a:prstGeom prst="rect">
            <a:avLst/>
          </a:prstGeom>
          <a:solidFill>
            <a:schemeClr val="bg1"/>
          </a:solidFill>
          <a:ln w="28575">
            <a:solidFill>
              <a:srgbClr val="D393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Центральный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(ОЦРИ)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991475" y="4537075"/>
            <a:ext cx="1152525" cy="936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ГАУ КЦСОН Ленинского   Екатеринбург 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41" name="Прямая соединительная линия 40"/>
          <p:cNvCxnSpPr>
            <a:stCxn id="21" idx="3"/>
            <a:endCxn id="20" idx="1"/>
          </p:cNvCxnSpPr>
          <p:nvPr/>
        </p:nvCxnSpPr>
        <p:spPr>
          <a:xfrm>
            <a:off x="4710113" y="6335713"/>
            <a:ext cx="222250" cy="46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274763" y="476250"/>
            <a:ext cx="6624637" cy="5616575"/>
          </a:xfrm>
          <a:prstGeom prst="triangle">
            <a:avLst/>
          </a:prstGeom>
          <a:solidFill>
            <a:srgbClr val="E5C0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965700" y="4749800"/>
            <a:ext cx="3749675" cy="898525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I</a:t>
            </a:r>
            <a:r>
              <a:rPr lang="ru-RU" sz="2400" b="1" dirty="0">
                <a:solidFill>
                  <a:schemeClr val="tx1"/>
                </a:solidFill>
              </a:rPr>
              <a:t> УРОВЕНЬ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Базовый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76825" y="1841500"/>
            <a:ext cx="3606800" cy="1020763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III</a:t>
            </a:r>
            <a:r>
              <a:rPr lang="ru-RU" sz="2400" b="1" dirty="0">
                <a:solidFill>
                  <a:schemeClr val="tx1"/>
                </a:solidFill>
              </a:rPr>
              <a:t> УРОВЕНЬ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социальной поддержки и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профилактики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7513" y="5254625"/>
            <a:ext cx="3783012" cy="838200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7513" y="4484688"/>
            <a:ext cx="3787775" cy="53022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7513" y="3860800"/>
            <a:ext cx="3763962" cy="4714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5125" y="3109913"/>
            <a:ext cx="3803650" cy="66357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205288" y="3433763"/>
            <a:ext cx="72866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238625" y="4130675"/>
            <a:ext cx="695325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237038" y="4797425"/>
            <a:ext cx="69691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200525" y="5567363"/>
            <a:ext cx="733425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4962525" y="3357563"/>
            <a:ext cx="3721100" cy="974725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II </a:t>
            </a:r>
            <a:r>
              <a:rPr lang="ru-RU" sz="2400" b="1" dirty="0">
                <a:solidFill>
                  <a:schemeClr val="tx1"/>
                </a:solidFill>
              </a:rPr>
              <a:t>УРОВЕНЬ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СТАБИЛИЗАЦИОННЫЙ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17513" y="2428875"/>
            <a:ext cx="3763962" cy="525463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77825" y="1589088"/>
            <a:ext cx="3803650" cy="687387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4181475" y="2690813"/>
            <a:ext cx="89535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181475" y="1912938"/>
            <a:ext cx="895350" cy="20637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Стрелка вверх 45"/>
          <p:cNvSpPr/>
          <p:nvPr/>
        </p:nvSpPr>
        <p:spPr>
          <a:xfrm>
            <a:off x="4283075" y="1052513"/>
            <a:ext cx="581025" cy="4827587"/>
          </a:xfrm>
          <a:prstGeom prst="up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55650" y="49213"/>
            <a:ext cx="7561263" cy="554037"/>
          </a:xfrm>
          <a:prstGeom prst="roundRect">
            <a:avLst/>
          </a:prstGeom>
          <a:solidFill>
            <a:srgbClr val="D393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</a:rPr>
              <a:t>ЭФЕКТИВНОСТЬ       СИСТЕМЫ</a:t>
            </a:r>
          </a:p>
        </p:txBody>
      </p:sp>
      <p:sp>
        <p:nvSpPr>
          <p:cNvPr id="22548" name="Прямоугольник 13"/>
          <p:cNvSpPr>
            <a:spLocks noChangeArrowheads="1"/>
          </p:cNvSpPr>
          <p:nvPr/>
        </p:nvSpPr>
        <p:spPr bwMode="auto">
          <a:xfrm>
            <a:off x="377825" y="5260975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b="1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825" y="6283325"/>
            <a:ext cx="3527425" cy="4413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УРОВНИ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38150" y="6283325"/>
            <a:ext cx="3798888" cy="45878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ЭТАПЫ</a:t>
            </a:r>
          </a:p>
        </p:txBody>
      </p:sp>
      <p:sp>
        <p:nvSpPr>
          <p:cNvPr id="22551" name="Прямоугольник 14"/>
          <p:cNvSpPr>
            <a:spLocks noChangeArrowheads="1"/>
          </p:cNvSpPr>
          <p:nvPr/>
        </p:nvSpPr>
        <p:spPr bwMode="auto">
          <a:xfrm>
            <a:off x="417513" y="4425950"/>
            <a:ext cx="3956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Calibri" pitchFamily="34" charset="0"/>
              </a:rPr>
              <a:t>1 этап- «адаптационный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Calibri" pitchFamily="34" charset="0"/>
              </a:rPr>
              <a:t> 2 этап  «восстановление активности» </a:t>
            </a:r>
          </a:p>
        </p:txBody>
      </p:sp>
      <p:cxnSp>
        <p:nvCxnSpPr>
          <p:cNvPr id="18" name="Прямая со стрелкой 17"/>
          <p:cNvCxnSpPr>
            <a:stCxn id="3" idx="0"/>
          </p:cNvCxnSpPr>
          <p:nvPr/>
        </p:nvCxnSpPr>
        <p:spPr>
          <a:xfrm flipH="1" flipV="1">
            <a:off x="6823075" y="4425950"/>
            <a:ext cx="17463" cy="32385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33" idx="0"/>
          </p:cNvCxnSpPr>
          <p:nvPr/>
        </p:nvCxnSpPr>
        <p:spPr>
          <a:xfrm flipV="1">
            <a:off x="6823075" y="2862263"/>
            <a:ext cx="0" cy="49530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4" name="Прямоугольник 29"/>
          <p:cNvSpPr>
            <a:spLocks noChangeArrowheads="1"/>
          </p:cNvSpPr>
          <p:nvPr/>
        </p:nvSpPr>
        <p:spPr bwMode="auto">
          <a:xfrm>
            <a:off x="458788" y="5278438"/>
            <a:ext cx="36544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Calibri" pitchFamily="34" charset="0"/>
              </a:rPr>
              <a:t>3 этап –  «качественный»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Calibri" pitchFamily="34" charset="0"/>
              </a:rPr>
              <a:t>4 этап-  «социальной поддержки и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Calibri" pitchFamily="34" charset="0"/>
              </a:rPr>
              <a:t>профилактики» </a:t>
            </a:r>
          </a:p>
        </p:txBody>
      </p:sp>
      <p:sp>
        <p:nvSpPr>
          <p:cNvPr id="22555" name="Прямоугольник 4"/>
          <p:cNvSpPr>
            <a:spLocks noChangeArrowheads="1"/>
          </p:cNvSpPr>
          <p:nvPr/>
        </p:nvSpPr>
        <p:spPr bwMode="auto">
          <a:xfrm>
            <a:off x="471488" y="37734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Calibri" pitchFamily="34" charset="0"/>
              </a:rPr>
              <a:t>1 этап- «адаптационный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Calibri" pitchFamily="34" charset="0"/>
              </a:rPr>
              <a:t> 2 этап  «восстановление активности» </a:t>
            </a:r>
          </a:p>
        </p:txBody>
      </p:sp>
      <p:sp>
        <p:nvSpPr>
          <p:cNvPr id="22556" name="Прямоугольник 5"/>
          <p:cNvSpPr>
            <a:spLocks noChangeArrowheads="1"/>
          </p:cNvSpPr>
          <p:nvPr/>
        </p:nvSpPr>
        <p:spPr bwMode="auto">
          <a:xfrm>
            <a:off x="365125" y="3114675"/>
            <a:ext cx="4789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Calibri" pitchFamily="34" charset="0"/>
              </a:rPr>
              <a:t>3 этап –  «качественный»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Calibri" pitchFamily="34" charset="0"/>
              </a:rPr>
              <a:t>4 этап-  «социальной поддержки» </a:t>
            </a:r>
          </a:p>
        </p:txBody>
      </p:sp>
      <p:sp>
        <p:nvSpPr>
          <p:cNvPr id="22557" name="Прямоугольник 13"/>
          <p:cNvSpPr>
            <a:spLocks noChangeArrowheads="1"/>
          </p:cNvSpPr>
          <p:nvPr/>
        </p:nvSpPr>
        <p:spPr bwMode="auto">
          <a:xfrm>
            <a:off x="493713" y="2492375"/>
            <a:ext cx="2719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Calibri" pitchFamily="34" charset="0"/>
              </a:rPr>
              <a:t>3 этап –  «качественный» </a:t>
            </a:r>
          </a:p>
        </p:txBody>
      </p:sp>
      <p:sp>
        <p:nvSpPr>
          <p:cNvPr id="22558" name="Прямоугольник 14"/>
          <p:cNvSpPr>
            <a:spLocks noChangeArrowheads="1"/>
          </p:cNvSpPr>
          <p:nvPr/>
        </p:nvSpPr>
        <p:spPr bwMode="auto">
          <a:xfrm>
            <a:off x="296863" y="1609725"/>
            <a:ext cx="457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Calibri" pitchFamily="34" charset="0"/>
              </a:rPr>
              <a:t>   4 этап-  «социальной поддержки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Calibri" pitchFamily="34" charset="0"/>
              </a:rPr>
              <a:t>    и  профилактики»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>
            <a:normAutofit/>
          </a:bodyPr>
          <a:lstStyle/>
          <a:p>
            <a:r>
              <a:rPr lang="ru-RU" altLang="ru-RU" sz="3600" b="1" dirty="0" smtClean="0">
                <a:latin typeface="+mn-lt"/>
              </a:rPr>
              <a:t>Мероприятия: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412776"/>
            <a:ext cx="7914456" cy="491182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2000" dirty="0" smtClean="0">
                <a:latin typeface="Georgia" pitchFamily="18" charset="0"/>
              </a:rPr>
              <a:t>Разработка алгоритмов (порядков</a:t>
            </a:r>
            <a:r>
              <a:rPr lang="ru-RU" sz="2000" dirty="0">
                <a:latin typeface="Georgia" pitchFamily="18" charset="0"/>
              </a:rPr>
              <a:t>) и стандартов предоставления реабилитационных </a:t>
            </a:r>
            <a:r>
              <a:rPr lang="ru-RU" sz="2000" dirty="0" smtClean="0">
                <a:latin typeface="Georgia" pitchFamily="18" charset="0"/>
              </a:rPr>
              <a:t>услуг и оказания ситуационной помощи </a:t>
            </a:r>
            <a:r>
              <a:rPr lang="ru-RU" sz="2000" dirty="0">
                <a:latin typeface="Georgia" pitchFamily="18" charset="0"/>
              </a:rPr>
              <a:t>по группам ограничений </a:t>
            </a:r>
            <a:r>
              <a:rPr lang="ru-RU" sz="2000" dirty="0" smtClean="0">
                <a:latin typeface="Georgia" pitchFamily="18" charset="0"/>
              </a:rPr>
              <a:t>жизнедеятельности</a:t>
            </a:r>
          </a:p>
          <a:p>
            <a:pPr marL="0" indent="0">
              <a:buNone/>
              <a:defRPr/>
            </a:pPr>
            <a:endParaRPr lang="ru-RU" sz="2000" dirty="0" smtClean="0">
              <a:latin typeface="Georgia" pitchFamily="18" charset="0"/>
            </a:endParaRPr>
          </a:p>
          <a:p>
            <a:pPr>
              <a:defRPr/>
            </a:pPr>
            <a:r>
              <a:rPr lang="ru-RU" sz="2000" dirty="0" smtClean="0">
                <a:latin typeface="Georgia" pitchFamily="18" charset="0"/>
              </a:rPr>
              <a:t>Внедрение мониторинга эффективности реабилитационных мероприятий</a:t>
            </a:r>
          </a:p>
          <a:p>
            <a:pPr marL="0" indent="0">
              <a:buNone/>
              <a:defRPr/>
            </a:pPr>
            <a:endParaRPr lang="ru-RU" sz="2000" dirty="0" smtClean="0">
              <a:latin typeface="Georgia" pitchFamily="18" charset="0"/>
            </a:endParaRPr>
          </a:p>
          <a:p>
            <a:pPr>
              <a:defRPr/>
            </a:pPr>
            <a:r>
              <a:rPr lang="ru-RU" sz="2000" dirty="0" smtClean="0">
                <a:latin typeface="Georgia" pitchFamily="18" charset="0"/>
              </a:rPr>
              <a:t>Создание системы маршрутизации </a:t>
            </a:r>
            <a:r>
              <a:rPr lang="ru-RU" sz="2000" dirty="0">
                <a:latin typeface="Georgia" pitchFamily="18" charset="0"/>
              </a:rPr>
              <a:t>в рамках многоуровневой системы социальной реабилитации и </a:t>
            </a:r>
            <a:r>
              <a:rPr lang="ru-RU" sz="2000" dirty="0" err="1">
                <a:latin typeface="Georgia" pitchFamily="18" charset="0"/>
              </a:rPr>
              <a:t>абилитации</a:t>
            </a:r>
            <a:r>
              <a:rPr lang="ru-RU" sz="2000" dirty="0">
                <a:latin typeface="Georgia" pitchFamily="18" charset="0"/>
              </a:rPr>
              <a:t> </a:t>
            </a:r>
            <a:r>
              <a:rPr lang="ru-RU" sz="2000" dirty="0" smtClean="0">
                <a:latin typeface="Georgia" pitchFamily="18" charset="0"/>
              </a:rPr>
              <a:t>инвалидов (детей-инвалидов) </a:t>
            </a:r>
            <a:r>
              <a:rPr lang="ru-RU" sz="2000" dirty="0">
                <a:latin typeface="Georgia" pitchFamily="18" charset="0"/>
              </a:rPr>
              <a:t>Свердловской </a:t>
            </a:r>
            <a:r>
              <a:rPr lang="ru-RU" sz="2000" dirty="0" smtClean="0">
                <a:latin typeface="Georgia" pitchFamily="18" charset="0"/>
              </a:rPr>
              <a:t>области</a:t>
            </a:r>
            <a:endParaRPr lang="ru-RU" sz="2000" dirty="0">
              <a:latin typeface="Georgia" pitchFamily="18" charset="0"/>
            </a:endParaRPr>
          </a:p>
          <a:p>
            <a:pPr marL="0" indent="0">
              <a:buNone/>
              <a:defRPr/>
            </a:pPr>
            <a:endParaRPr lang="ru-RU" sz="2000" dirty="0" smtClean="0">
              <a:latin typeface="Georgia" pitchFamily="18" charset="0"/>
            </a:endParaRPr>
          </a:p>
          <a:p>
            <a:pPr>
              <a:defRPr/>
            </a:pPr>
            <a:r>
              <a:rPr lang="ru-RU" sz="2000" dirty="0" smtClean="0">
                <a:latin typeface="Georgia" pitchFamily="18" charset="0"/>
              </a:rPr>
              <a:t>Повышение профессиональной квалификации специалистов по социальной реабилитации</a:t>
            </a:r>
          </a:p>
          <a:p>
            <a:pPr marL="0" indent="0">
              <a:buNone/>
              <a:defRPr/>
            </a:pPr>
            <a:endParaRPr lang="ru-RU" sz="2000" dirty="0" smtClean="0">
              <a:latin typeface="Georgia" pitchFamily="18" charset="0"/>
            </a:endParaRPr>
          </a:p>
          <a:p>
            <a:pPr>
              <a:defRPr/>
            </a:pPr>
            <a:r>
              <a:rPr lang="ru-RU" altLang="ru-RU" sz="2000" dirty="0">
                <a:latin typeface="Georgia" pitchFamily="18" charset="0"/>
              </a:rPr>
              <a:t>О</a:t>
            </a:r>
            <a:r>
              <a:rPr lang="ru-RU" altLang="ru-RU" sz="2000" dirty="0" smtClean="0">
                <a:latin typeface="Georgia" pitchFamily="18" charset="0"/>
              </a:rPr>
              <a:t>рганизация и проведение информационно-просветительских мероприятий </a:t>
            </a:r>
            <a:endParaRPr lang="ru-RU" sz="2000" dirty="0" smtClean="0">
              <a:latin typeface="Georgia" pitchFamily="18" charset="0"/>
            </a:endParaRPr>
          </a:p>
          <a:p>
            <a:pPr>
              <a:defRPr/>
            </a:pPr>
            <a:endParaRPr lang="ru-RU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9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 стрелкой 30"/>
          <p:cNvCxnSpPr/>
          <p:nvPr/>
        </p:nvCxnSpPr>
        <p:spPr>
          <a:xfrm flipH="1" flipV="1">
            <a:off x="619125" y="1327150"/>
            <a:ext cx="5359400" cy="356076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Соединительная линия уступом 2"/>
          <p:cNvCxnSpPr/>
          <p:nvPr/>
        </p:nvCxnSpPr>
        <p:spPr>
          <a:xfrm>
            <a:off x="250825" y="1268413"/>
            <a:ext cx="3816350" cy="1058862"/>
          </a:xfrm>
          <a:prstGeom prst="bentConnector3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оединительная линия уступом 6"/>
          <p:cNvCxnSpPr/>
          <p:nvPr/>
        </p:nvCxnSpPr>
        <p:spPr>
          <a:xfrm>
            <a:off x="2268538" y="2332038"/>
            <a:ext cx="3598862" cy="1101725"/>
          </a:xfrm>
          <a:prstGeom prst="bentConnector3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/>
          <p:nvPr/>
        </p:nvCxnSpPr>
        <p:spPr>
          <a:xfrm>
            <a:off x="4041617" y="3421063"/>
            <a:ext cx="3794125" cy="1463675"/>
          </a:xfrm>
          <a:prstGeom prst="bentConnector3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2" name="Прямоугольник 16"/>
          <p:cNvSpPr>
            <a:spLocks noChangeArrowheads="1"/>
          </p:cNvSpPr>
          <p:nvPr/>
        </p:nvSpPr>
        <p:spPr bwMode="auto">
          <a:xfrm>
            <a:off x="6069013" y="3557588"/>
            <a:ext cx="2481262" cy="12017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Эффективно  использовать существующие ресурсы </a:t>
            </a:r>
          </a:p>
        </p:txBody>
      </p:sp>
      <p:sp>
        <p:nvSpPr>
          <p:cNvPr id="29703" name="Прямоугольник 22"/>
          <p:cNvSpPr>
            <a:spLocks noChangeArrowheads="1"/>
          </p:cNvSpPr>
          <p:nvPr/>
        </p:nvSpPr>
        <p:spPr bwMode="auto">
          <a:xfrm>
            <a:off x="2327275" y="1382713"/>
            <a:ext cx="1714342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>
                <a:solidFill>
                  <a:schemeClr val="bg2">
                    <a:lumMod val="10000"/>
                  </a:schemeClr>
                </a:solidFill>
                <a:latin typeface="+mn-lt"/>
                <a:cs typeface="Arial" panose="020B0604020202020204" pitchFamily="34" charset="0"/>
              </a:rPr>
              <a:t>Войти в </a:t>
            </a:r>
            <a:r>
              <a:rPr lang="ru-RU" altLang="ru-RU" sz="1800" dirty="0" smtClean="0">
                <a:solidFill>
                  <a:schemeClr val="bg2">
                    <a:lumMod val="10000"/>
                  </a:schemeClr>
                </a:solidFill>
                <a:latin typeface="+mn-lt"/>
                <a:cs typeface="Arial" panose="020B0604020202020204" pitchFamily="34" charset="0"/>
              </a:rPr>
              <a:t>пилотный проект</a:t>
            </a:r>
            <a:endParaRPr lang="ru-RU" altLang="ru-RU" sz="1800" dirty="0">
              <a:solidFill>
                <a:schemeClr val="bg2">
                  <a:lumMod val="1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9704" name="Прямоугольник 23"/>
          <p:cNvSpPr>
            <a:spLocks noChangeArrowheads="1"/>
          </p:cNvSpPr>
          <p:nvPr/>
        </p:nvSpPr>
        <p:spPr bwMode="auto">
          <a:xfrm>
            <a:off x="161925" y="344488"/>
            <a:ext cx="5907088" cy="923330"/>
          </a:xfrm>
          <a:prstGeom prst="rect">
            <a:avLst/>
          </a:prstGeom>
          <a:solidFill>
            <a:srgbClr val="E5C0E6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chemeClr val="tx1"/>
                </a:solidFill>
                <a:latin typeface="+mn-lt"/>
              </a:rPr>
              <a:t>Создать </a:t>
            </a:r>
            <a:r>
              <a:rPr lang="ru-RU" altLang="ru-RU" sz="1800" b="1" dirty="0" smtClean="0">
                <a:solidFill>
                  <a:schemeClr val="tx1"/>
                </a:solidFill>
                <a:latin typeface="+mn-lt"/>
              </a:rPr>
              <a:t>эффективную, </a:t>
            </a:r>
            <a:r>
              <a:rPr lang="ru-RU" alt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результативную</a:t>
            </a:r>
            <a:r>
              <a:rPr lang="ru-RU" altLang="ru-RU" sz="1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altLang="ru-RU" sz="1800" b="1" dirty="0">
                <a:solidFill>
                  <a:schemeClr val="tx1"/>
                </a:solidFill>
                <a:latin typeface="+mn-lt"/>
              </a:rPr>
              <a:t>систему реабилитации </a:t>
            </a:r>
            <a:r>
              <a:rPr lang="ru-RU" altLang="ru-RU" sz="1800" b="1" dirty="0" smtClean="0">
                <a:solidFill>
                  <a:schemeClr val="tx1"/>
                </a:solidFill>
                <a:latin typeface="+mn-lt"/>
              </a:rPr>
              <a:t>инвалидов (детей-инвалидов)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altLang="ru-RU" sz="1800" b="1" dirty="0">
                <a:solidFill>
                  <a:schemeClr val="tx1"/>
                </a:solidFill>
                <a:latin typeface="+mn-lt"/>
              </a:rPr>
              <a:t>в Свердловской области</a:t>
            </a:r>
          </a:p>
        </p:txBody>
      </p:sp>
      <p:sp>
        <p:nvSpPr>
          <p:cNvPr id="29705" name="Прямоугольник 24"/>
          <p:cNvSpPr>
            <a:spLocks noChangeArrowheads="1"/>
          </p:cNvSpPr>
          <p:nvPr/>
        </p:nvSpPr>
        <p:spPr bwMode="auto">
          <a:xfrm>
            <a:off x="3017838" y="5300663"/>
            <a:ext cx="3598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Calibri" pitchFamily="34" charset="0"/>
              </a:rPr>
              <a:t>РЕЗУЛЬТАТ</a:t>
            </a:r>
            <a:endParaRPr lang="ru-RU" altLang="ru-RU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79888" y="2212975"/>
            <a:ext cx="2695575" cy="12033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Планировать материально-техническое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развитие учреждений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Заголовок 1"/>
          <p:cNvSpPr>
            <a:spLocks noGrp="1"/>
          </p:cNvSpPr>
          <p:nvPr>
            <p:ph type="title"/>
          </p:nvPr>
        </p:nvSpPr>
        <p:spPr>
          <a:xfrm>
            <a:off x="457200" y="1125538"/>
            <a:ext cx="8435280" cy="273551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>СПАСИБО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99342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60240"/>
          </a:xfrm>
        </p:spPr>
        <p:txBody>
          <a:bodyPr anchor="t">
            <a:norm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tx1"/>
                </a:solidFill>
              </a:rPr>
              <a:t>ФЕДЕРАЛЬНЫЙ ЗАКОН </a:t>
            </a:r>
            <a:br>
              <a:rPr lang="ru-RU" altLang="ru-RU" sz="2000" b="1" dirty="0">
                <a:solidFill>
                  <a:schemeClr val="tx1"/>
                </a:solidFill>
              </a:rPr>
            </a:br>
            <a:r>
              <a:rPr lang="ru-RU" altLang="ru-RU" sz="2000" b="1" dirty="0">
                <a:solidFill>
                  <a:schemeClr val="tx1"/>
                </a:solidFill>
              </a:rPr>
              <a:t>от 01 декабря 2014 года №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419-ФЗ внес изменения в статью 9 181-ФЗ                «</a:t>
            </a:r>
            <a:r>
              <a:rPr lang="ru-RU" altLang="ru-RU" sz="2000" b="1" dirty="0">
                <a:solidFill>
                  <a:schemeClr val="tx1"/>
                </a:solidFill>
              </a:rPr>
              <a:t>О социальной защите инвалидов в Российской Федерации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»</a:t>
            </a:r>
            <a:br>
              <a:rPr lang="ru-RU" altLang="ru-RU" sz="2000" b="1" dirty="0" smtClean="0">
                <a:solidFill>
                  <a:schemeClr val="tx1"/>
                </a:solidFill>
              </a:rPr>
            </a:br>
            <a:r>
              <a:rPr lang="ru-RU" altLang="ru-RU" sz="2000" b="1" dirty="0" smtClean="0">
                <a:solidFill>
                  <a:schemeClr val="tx1"/>
                </a:solidFill>
              </a:rPr>
              <a:t> </a:t>
            </a:r>
            <a:r>
              <a:rPr lang="ru-RU" altLang="ru-RU" sz="2000" b="1" dirty="0">
                <a:solidFill>
                  <a:schemeClr val="tx1"/>
                </a:solidFill>
              </a:rPr>
              <a:t/>
            </a:r>
            <a:br>
              <a:rPr lang="ru-RU" altLang="ru-RU" sz="2000" b="1" dirty="0">
                <a:solidFill>
                  <a:schemeClr val="tx1"/>
                </a:solidFill>
              </a:rPr>
            </a:br>
            <a:r>
              <a:rPr lang="ru-RU" altLang="ru-RU" sz="2200" b="1" dirty="0" smtClean="0">
                <a:solidFill>
                  <a:schemeClr val="tx1"/>
                </a:solidFill>
                <a:latin typeface="+mn-lt"/>
              </a:rPr>
              <a:t>Глава III. РЕАБИЛИТАЦИЯ И АБИЛИТАЦИЯ ИНВАЛИДОВ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sz="2000" b="1" dirty="0"/>
              <a:t>Статья 9. Понятие реабилитации и </a:t>
            </a:r>
            <a:r>
              <a:rPr lang="ru-RU" sz="2000" b="1" dirty="0" err="1"/>
              <a:t>абилитации</a:t>
            </a:r>
            <a:r>
              <a:rPr lang="ru-RU" sz="2000" b="1" dirty="0"/>
              <a:t> инвалидов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2000" b="1" i="1" dirty="0"/>
              <a:t>Реабилитация инвалидов </a:t>
            </a:r>
            <a:r>
              <a:rPr lang="ru-RU" sz="2000" dirty="0"/>
              <a:t>- система и процесс полного или частичного восстановления способностей инвалидов к бытовой, общественной, профессиональной и иной деятельности. </a:t>
            </a:r>
            <a:r>
              <a:rPr lang="ru-RU" sz="2000" b="1" i="1" dirty="0" err="1"/>
              <a:t>Абилитация</a:t>
            </a:r>
            <a:r>
              <a:rPr lang="ru-RU" sz="2000" b="1" i="1" dirty="0"/>
              <a:t> инвалидов </a:t>
            </a:r>
            <a:r>
              <a:rPr lang="ru-RU" sz="2000" dirty="0"/>
              <a:t>- система и процесс формирования отсутствовавших у инвалидов способностей к бытовой, общественной, профессиональной и иной деятельности. </a:t>
            </a:r>
            <a:endParaRPr lang="ru-RU" sz="2000" dirty="0" smtClean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Реабилитация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абилитация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инвалидов осуществляются организациями независимо от их организационно-правовых форм, </a:t>
            </a:r>
            <a:r>
              <a:rPr lang="ru-RU" sz="2000" b="1" dirty="0">
                <a:solidFill>
                  <a:srgbClr val="002060"/>
                </a:solidFill>
              </a:rPr>
              <a:t>прошедшими в установленном законодательством Российской Федерации порядке аккредитацию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(за исключением организаций, осуществляющих медицинскую деятельность) </a:t>
            </a:r>
            <a:r>
              <a:rPr lang="ru-RU" sz="2000" b="1" dirty="0">
                <a:solidFill>
                  <a:srgbClr val="002060"/>
                </a:solidFill>
              </a:rPr>
              <a:t>и осуществляющими деятельность в области реабилитации и </a:t>
            </a:r>
            <a:r>
              <a:rPr lang="ru-RU" sz="2000" b="1" dirty="0" err="1">
                <a:solidFill>
                  <a:srgbClr val="002060"/>
                </a:solidFill>
              </a:rPr>
              <a:t>абилитации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инвалидов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2000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762000" y="6208713"/>
            <a:ext cx="48736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fld id="{BC111FC7-BEF0-4100-9EF7-CE9A7DAE5E4D}" type="slidenum">
              <a:rPr lang="ru-RU" altLang="ru-RU" sz="1200" b="1" smtClean="0">
                <a:solidFill>
                  <a:schemeClr val="tx1"/>
                </a:solidFill>
                <a:latin typeface="Arial Black" pitchFamily="34" charset="0"/>
              </a:rPr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z="1200" b="1" smtClean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381000" y="1143000"/>
            <a:ext cx="8382000" cy="5029200"/>
          </a:xfrm>
          <a:prstGeom prst="bevel">
            <a:avLst/>
          </a:prstGeom>
          <a:solidFill>
            <a:srgbClr val="E5C0E6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Минтруда России от 31.07.2015                  № 528н «Об утверждении Порядка разработки и реализации индивидуальной программы реабилитации или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абилитации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инвалида, индивидуальной программы реабилитации или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абилитации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ребенка-инвалида, выдаваемых федеральными государственными учреждениями медико-социальной экспертизы, и их форм»</a:t>
            </a: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363" name="Прямоугольник 7"/>
          <p:cNvSpPr>
            <a:spLocks noChangeArrowheads="1"/>
          </p:cNvSpPr>
          <p:nvPr/>
        </p:nvSpPr>
        <p:spPr bwMode="auto">
          <a:xfrm>
            <a:off x="946150" y="254000"/>
            <a:ext cx="7315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 b="1" dirty="0">
                <a:solidFill>
                  <a:schemeClr val="tx1"/>
                </a:solidFill>
                <a:latin typeface="Calibri" pitchFamily="34" charset="0"/>
              </a:rPr>
              <a:t> ФЕДЕРАЛЬНЫЙ ЗАКОН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800" b="1" dirty="0">
                <a:solidFill>
                  <a:schemeClr val="tx1"/>
                </a:solidFill>
                <a:latin typeface="Calibri" pitchFamily="34" charset="0"/>
              </a:rPr>
              <a:t>от 01 декабря 2014 года № 419-ФЗ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62000" y="6208713"/>
            <a:ext cx="4873625" cy="365125"/>
          </a:xfrm>
        </p:spPr>
        <p:txBody>
          <a:bodyPr/>
          <a:lstStyle/>
          <a:p>
            <a:pPr algn="l">
              <a:defRPr/>
            </a:pPr>
            <a:fld id="{E5213534-F0EA-4A68-A872-B634845F52C3}" type="slidenum">
              <a:rPr lang="ru-RU" altLang="ru-RU" sz="1200" b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pPr algn="l">
                <a:defRPr/>
              </a:pPr>
              <a:t>5</a:t>
            </a:fld>
            <a:endParaRPr lang="ru-RU" altLang="ru-RU" sz="1200" b="1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540296"/>
          </a:xfrm>
        </p:spPr>
        <p:txBody>
          <a:bodyPr anchor="t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Приказ Минтруда России от 31.07.2015 № 528н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2000" y="6208713"/>
            <a:ext cx="4873625" cy="365125"/>
          </a:xfrm>
        </p:spPr>
        <p:txBody>
          <a:bodyPr/>
          <a:lstStyle/>
          <a:p>
            <a:pPr algn="l">
              <a:defRPr/>
            </a:pPr>
            <a:fld id="{58B0B195-B901-4C76-8406-E5E0FE7B5F8C}" type="slidenum">
              <a:rPr lang="ru-RU" altLang="ru-RU" sz="1200" b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pPr algn="l">
                <a:defRPr/>
              </a:pPr>
              <a:t>6</a:t>
            </a:fld>
            <a:endParaRPr lang="ru-RU" altLang="ru-RU" sz="1200" b="1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312" y="2897183"/>
            <a:ext cx="2510855" cy="2085186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50" b="1" dirty="0">
                <a:solidFill>
                  <a:srgbClr val="FF0000"/>
                </a:solidFill>
              </a:rPr>
              <a:t>п</a:t>
            </a:r>
            <a:r>
              <a:rPr lang="ru-RU" sz="1850" b="1" dirty="0" smtClean="0">
                <a:solidFill>
                  <a:srgbClr val="FF0000"/>
                </a:solidFill>
              </a:rPr>
              <a:t>о медицинской </a:t>
            </a:r>
            <a:r>
              <a:rPr lang="ru-RU" sz="1850" b="1" i="1" dirty="0">
                <a:solidFill>
                  <a:srgbClr val="FF0000"/>
                </a:solidFill>
              </a:rPr>
              <a:t>реабилитации </a:t>
            </a:r>
            <a:r>
              <a:rPr lang="ru-RU" sz="1850" i="1" dirty="0">
                <a:solidFill>
                  <a:schemeClr val="tx1"/>
                </a:solidFill>
              </a:rPr>
              <a:t>или </a:t>
            </a:r>
            <a:r>
              <a:rPr lang="ru-RU" sz="1850" i="1" dirty="0" err="1">
                <a:solidFill>
                  <a:schemeClr val="tx1"/>
                </a:solidFill>
              </a:rPr>
              <a:t>абилитации</a:t>
            </a:r>
            <a:r>
              <a:rPr lang="ru-RU" sz="1850" i="1" dirty="0">
                <a:solidFill>
                  <a:schemeClr val="tx1"/>
                </a:solidFill>
              </a:rPr>
              <a:t> </a:t>
            </a:r>
            <a:r>
              <a:rPr lang="ru-RU" sz="1850" dirty="0">
                <a:solidFill>
                  <a:schemeClr val="tx1"/>
                </a:solidFill>
              </a:rPr>
              <a:t>- в </a:t>
            </a:r>
            <a:r>
              <a:rPr lang="ru-RU" sz="1850" b="1" dirty="0">
                <a:solidFill>
                  <a:srgbClr val="7030A0"/>
                </a:solidFill>
              </a:rPr>
              <a:t>орган исполнительной власти в сфере охраны здоровья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2636912"/>
            <a:ext cx="2721695" cy="2060502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по профессиональной реабилитации 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или </a:t>
            </a:r>
            <a:r>
              <a:rPr lang="ru-RU" dirty="0" err="1">
                <a:solidFill>
                  <a:schemeClr val="tx1"/>
                </a:solidFill>
              </a:rPr>
              <a:t>абилитации</a:t>
            </a:r>
            <a:r>
              <a:rPr lang="ru-RU" dirty="0">
                <a:solidFill>
                  <a:schemeClr val="tx1"/>
                </a:solidFill>
              </a:rPr>
              <a:t> - в </a:t>
            </a:r>
            <a:r>
              <a:rPr lang="ru-RU" b="1" dirty="0">
                <a:solidFill>
                  <a:srgbClr val="7030A0"/>
                </a:solidFill>
              </a:rPr>
              <a:t>орган исполнительной в области содействия занятости населения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2780929"/>
            <a:ext cx="3023592" cy="180020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по </a:t>
            </a:r>
            <a:r>
              <a:rPr lang="ru-RU" b="1" dirty="0">
                <a:solidFill>
                  <a:srgbClr val="FF0000"/>
                </a:solidFill>
              </a:rPr>
              <a:t>психолого-педагогической реабилитации 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или </a:t>
            </a:r>
            <a:r>
              <a:rPr lang="ru-RU" dirty="0" err="1">
                <a:solidFill>
                  <a:schemeClr val="tx1"/>
                </a:solidFill>
              </a:rPr>
              <a:t>абилитации</a:t>
            </a:r>
            <a:r>
              <a:rPr lang="ru-RU" dirty="0">
                <a:solidFill>
                  <a:schemeClr val="tx1"/>
                </a:solidFill>
              </a:rPr>
              <a:t> - в </a:t>
            </a:r>
            <a:r>
              <a:rPr lang="ru-RU" b="1" dirty="0">
                <a:solidFill>
                  <a:srgbClr val="7030A0"/>
                </a:solidFill>
              </a:rPr>
              <a:t>орган исполнительной власти в сфере образования;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75000" y="4697676"/>
            <a:ext cx="2519363" cy="2044437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социальной реабилитации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или </a:t>
            </a:r>
            <a:r>
              <a:rPr lang="ru-RU" dirty="0" err="1">
                <a:solidFill>
                  <a:schemeClr val="tx1"/>
                </a:solidFill>
              </a:rPr>
              <a:t>абилитации</a:t>
            </a:r>
            <a:r>
              <a:rPr lang="ru-RU" dirty="0">
                <a:solidFill>
                  <a:schemeClr val="tx1"/>
                </a:solidFill>
              </a:rPr>
              <a:t> - в </a:t>
            </a:r>
            <a:r>
              <a:rPr lang="ru-RU" b="1" dirty="0">
                <a:solidFill>
                  <a:srgbClr val="7030A0"/>
                </a:solidFill>
              </a:rPr>
              <a:t>орган исполнительной власти в сфере социальной защиты населения;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7313" y="4895850"/>
            <a:ext cx="2900362" cy="1846263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</a:rPr>
              <a:t>физкультурно-оздоровительные мероприятия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rgbClr val="FF0000"/>
                </a:solidFill>
              </a:rPr>
              <a:t>занятия </a:t>
            </a:r>
            <a:r>
              <a:rPr lang="ru-RU" b="1" dirty="0">
                <a:solidFill>
                  <a:srgbClr val="FF0000"/>
                </a:solidFill>
              </a:rPr>
              <a:t>спортом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- в </a:t>
            </a:r>
            <a:r>
              <a:rPr lang="ru-RU" b="1" dirty="0">
                <a:solidFill>
                  <a:srgbClr val="7030A0"/>
                </a:solidFill>
              </a:rPr>
              <a:t>орган исполнительной власти в области физической культуры и спорта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67400" y="4895850"/>
            <a:ext cx="3025775" cy="1846263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по обеспечению ТСР</a:t>
            </a:r>
            <a:r>
              <a:rPr lang="ru-RU" dirty="0">
                <a:solidFill>
                  <a:schemeClr val="tx1"/>
                </a:solidFill>
              </a:rPr>
              <a:t>, предоставляемых инвалиду (ребенку-инвалиду) за счет средств федерального бюджета, - в </a:t>
            </a:r>
            <a:r>
              <a:rPr lang="ru-RU" b="1" dirty="0">
                <a:solidFill>
                  <a:srgbClr val="7030A0"/>
                </a:solidFill>
              </a:rPr>
              <a:t>региональное отделение ФСС</a:t>
            </a:r>
          </a:p>
        </p:txBody>
      </p:sp>
      <p:sp>
        <p:nvSpPr>
          <p:cNvPr id="12" name="Багетная рамка 11"/>
          <p:cNvSpPr/>
          <p:nvPr/>
        </p:nvSpPr>
        <p:spPr>
          <a:xfrm>
            <a:off x="250825" y="692696"/>
            <a:ext cx="8642350" cy="1944215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Федеральное государственное учреждение </a:t>
            </a:r>
            <a:r>
              <a:rPr lang="ru-RU" dirty="0">
                <a:solidFill>
                  <a:schemeClr val="tx1"/>
                </a:solidFill>
              </a:rPr>
              <a:t>медико-социальной экспертизы направляет выписку из ИПРА инвалида (ИПРА ребенка-инвалида) в органы </a:t>
            </a:r>
            <a:r>
              <a:rPr lang="ru-RU" b="1" dirty="0">
                <a:solidFill>
                  <a:schemeClr val="tx1"/>
                </a:solidFill>
              </a:rPr>
              <a:t>исполнительной власти субъекта Российской Федерации </a:t>
            </a:r>
            <a:r>
              <a:rPr lang="ru-RU" dirty="0">
                <a:solidFill>
                  <a:schemeClr val="tx1"/>
                </a:solidFill>
              </a:rPr>
              <a:t>в соответствующей сфере деятельности, </a:t>
            </a:r>
            <a:r>
              <a:rPr lang="ru-RU" b="1" dirty="0">
                <a:solidFill>
                  <a:schemeClr val="tx1"/>
                </a:solidFill>
              </a:rPr>
              <a:t>определенные исполнителями </a:t>
            </a:r>
            <a:r>
              <a:rPr lang="ru-RU" dirty="0">
                <a:solidFill>
                  <a:schemeClr val="tx1"/>
                </a:solidFill>
              </a:rPr>
              <a:t>реабилитационных или </a:t>
            </a:r>
            <a:r>
              <a:rPr lang="ru-RU" dirty="0" err="1">
                <a:solidFill>
                  <a:schemeClr val="tx1"/>
                </a:solidFill>
              </a:rPr>
              <a:t>абилитационных</a:t>
            </a:r>
            <a:r>
              <a:rPr lang="ru-RU" dirty="0">
                <a:solidFill>
                  <a:schemeClr val="tx1"/>
                </a:solidFill>
              </a:rPr>
              <a:t> мероприятий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ПРИКАЗ Минтруда РФ </a:t>
            </a:r>
            <a:r>
              <a:rPr lang="ru-RU" sz="3200" b="1" dirty="0">
                <a:latin typeface="+mn-lt"/>
              </a:rPr>
              <a:t>от 27 января 2016 г. </a:t>
            </a:r>
            <a:r>
              <a:rPr lang="ru-RU" sz="3200" b="1" dirty="0" smtClean="0">
                <a:latin typeface="+mn-lt"/>
              </a:rPr>
              <a:t>№ </a:t>
            </a:r>
            <a:r>
              <a:rPr lang="ru-RU" sz="3200" b="1" dirty="0">
                <a:latin typeface="+mn-lt"/>
              </a:rPr>
              <a:t>26н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направлению средств (части средств) материнского (семейного) капитала на приобретение товаров и услуг, предназначенных для социальной адаптации и интеграции в общество детей-инвалидов, путем компенсации затрат на приобретение таких товаров и услуг </a:t>
            </a:r>
            <a:r>
              <a:rPr lang="ru-RU" dirty="0" smtClean="0"/>
              <a:t>– выписка из ИПРА направляется в </a:t>
            </a:r>
            <a:r>
              <a:rPr lang="ru-RU" dirty="0"/>
              <a:t>территориальный орган ПФР по месту жительства </a:t>
            </a:r>
            <a:r>
              <a:rPr lang="ru-RU" dirty="0" smtClean="0"/>
              <a:t>ребенка-инвалида.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555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ctr"/>
            <a:r>
              <a:rPr lang="ru-RU" altLang="ru-RU" sz="2600" b="1" smtClean="0"/>
              <a:t>Мероприятия медицинской реабилитации или абилитации</a:t>
            </a:r>
            <a:r>
              <a:rPr lang="en-US" altLang="ru-RU" sz="2600" b="1" smtClean="0"/>
              <a:t> </a:t>
            </a:r>
            <a:r>
              <a:rPr lang="ru-RU" altLang="ru-RU" sz="2600" b="1" smtClean="0"/>
              <a:t>в ИПРА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458199" cy="5416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498"/>
                <a:gridCol w="214195"/>
                <a:gridCol w="3280092"/>
                <a:gridCol w="2409707"/>
                <a:gridCol w="2409707"/>
              </a:tblGrid>
              <a:tr h="118107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Заключение о нуждаемости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>
                          <a:effectLst/>
                        </a:rPr>
                        <a:t>ненуждаемости</a:t>
                      </a:r>
                      <a:r>
                        <a:rPr lang="ru-RU" sz="1200" dirty="0">
                          <a:effectLst/>
                        </a:rPr>
                        <a:t>) в проведении мероприятий медицинской реабилитации или </a:t>
                      </a:r>
                      <a:r>
                        <a:rPr lang="ru-RU" sz="1200" dirty="0" err="1">
                          <a:effectLst/>
                        </a:rPr>
                        <a:t>абилитации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Срок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исполнения заключения о нуждаемости в проведении мероприятий медицинской реабилитации или </a:t>
                      </a:r>
                      <a:r>
                        <a:rPr lang="ru-RU" sz="1200" dirty="0" err="1">
                          <a:effectLst/>
                        </a:rPr>
                        <a:t>абилитации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Исполнитель заключения о нуждаемости в проведении мероприятий медицинской реабилитации или </a:t>
                      </a:r>
                      <a:r>
                        <a:rPr lang="ru-RU" sz="1200" dirty="0" err="1">
                          <a:effectLst/>
                        </a:rPr>
                        <a:t>абилитации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8041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Медицинская реабилитация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63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</a:tr>
              <a:tr h="183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Нуждается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2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63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</a:tr>
              <a:tr h="183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Не нуждается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2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1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Реконструктивная хирургия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63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</a:tr>
              <a:tr h="183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Нуждается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2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63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</a:tr>
              <a:tr h="183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Не нуждается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2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1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Протезирование и </a:t>
                      </a:r>
                      <a:r>
                        <a:rPr lang="ru-RU" sz="1600" b="1" dirty="0" err="1">
                          <a:effectLst/>
                        </a:rPr>
                        <a:t>ортезирование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63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</a:tr>
              <a:tr h="183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Нуждается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2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63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</a:tr>
              <a:tr h="183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Не нуждается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2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124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Санаторно-курортное лечение</a:t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(предоставляется в рамках оказания государственной социальной помощи в виде набора социальных услуг)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63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Нуждается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2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63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Не нуждается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957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AB2B9B-4643-4BA7-8D44-1E012049CBF4}" type="slidenum">
              <a:rPr lang="ru-RU" altLang="ru-RU" sz="1200" smtClean="0">
                <a:latin typeface="Arial Black" pitchFamily="34" charset="0"/>
                <a:cs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200" smtClean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826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 anchor="ctr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prstClr val="black"/>
                </a:solidFill>
                <a:ea typeface="+mn-ea"/>
                <a:cs typeface="+mn-cs"/>
              </a:rPr>
              <a:t>Мероприятия социальной реабилитации или </a:t>
            </a:r>
            <a:r>
              <a:rPr lang="ru-RU" sz="2400" b="1" dirty="0" err="1" smtClean="0">
                <a:solidFill>
                  <a:prstClr val="black"/>
                </a:solidFill>
                <a:ea typeface="+mn-ea"/>
                <a:cs typeface="+mn-cs"/>
              </a:rPr>
              <a:t>абилитации</a:t>
            </a:r>
            <a:r>
              <a:rPr lang="ru-RU" sz="2400" b="1" dirty="0" smtClean="0">
                <a:solidFill>
                  <a:prstClr val="black"/>
                </a:solidFill>
                <a:ea typeface="+mn-ea"/>
                <a:cs typeface="+mn-cs"/>
              </a:rPr>
              <a:t> в ИПРА</a:t>
            </a:r>
            <a:endParaRPr lang="ru-RU" sz="2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533400" y="1447800"/>
          <a:ext cx="8229600" cy="5232402"/>
        </p:xfrm>
        <a:graphic>
          <a:graphicData uri="http://schemas.openxmlformats.org/drawingml/2006/table">
            <a:tbl>
              <a:tblPr/>
              <a:tblGrid>
                <a:gridCol w="141288"/>
                <a:gridCol w="207962"/>
                <a:gridCol w="3190875"/>
                <a:gridCol w="2344738"/>
                <a:gridCol w="2344737"/>
              </a:tblGrid>
              <a:tr h="92378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Заключение о нуждаемости (ненуждаемости) в проведении мероприятий социальной реабилитации или абилитации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Срок исполнения заключения о нуждаемости в проведении мероприятий социальной реабилитации или абилитации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Исполнитель заключения о нуждаемости в проведении мероприятий социальной реабилитации или абилитации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490728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Социально-средовая реабилитация или абилитация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7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Нуждается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2317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нуждается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280416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Социально-психологическая реабилитация или абилитация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7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Нуждается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2317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нуждается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280416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Социокультурная реабилитация или абилитация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7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Нуждается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2317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нуждается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280416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Социально-бытовая адаптация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7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Нуждается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2317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нуждается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23174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832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Рекомендации по оборудованию специальными средствами и приспособлениями жилого помещения, занимаемого инвалидом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151">
                <a:tc gridSpan="5">
                  <a:txBody>
                    <a:bodyPr/>
                    <a:lstStyle>
                      <a:lvl1pPr marL="34925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95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C2AA71-9A6D-4E0E-BF76-443A5733B5B0}" type="slidenum">
              <a:rPr lang="ru-RU" altLang="ru-RU" sz="1200" smtClean="0">
                <a:latin typeface="Arial Black" pitchFamily="34" charset="0"/>
                <a:cs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200" smtClean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25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925</TotalTime>
  <Words>2069</Words>
  <Application>Microsoft Office PowerPoint</Application>
  <PresentationFormat>Экран (4:3)</PresentationFormat>
  <Paragraphs>506</Paragraphs>
  <Slides>34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Поток</vt:lpstr>
      <vt:lpstr>Система комплексной реабилитации                и абилитации инвалидов, в том числе детей-инвалидов, в Свердловской области: концептуальные подходы, организационные аспекты, объекты и субъекты                                         Диляра Рашидовна Медведская,                                                                        заместитель Министра социальной                                                                         политики Свердловской области</vt:lpstr>
      <vt:lpstr> </vt:lpstr>
      <vt:lpstr>ФЕДЕРАЛЬНЫЙ ЗАКОН  от 01 декабря 2014 года № 419-ФЗ  </vt:lpstr>
      <vt:lpstr>ФЕДЕРАЛЬНЫЙ ЗАКОН  от 01 декабря 2014 года № 419-ФЗ внес изменения в статью 9 181-ФЗ                «О социальной защите инвалидов в Российской Федерации»   Глава III. РЕАБИЛИТАЦИЯ И АБИЛИТАЦИЯ ИНВАЛИДОВ</vt:lpstr>
      <vt:lpstr>Презентация PowerPoint</vt:lpstr>
      <vt:lpstr>Приказ Минтруда России от 31.07.2015 № 528н</vt:lpstr>
      <vt:lpstr>ПРИКАЗ Минтруда РФ от 27 января 2016 г. № 26н</vt:lpstr>
      <vt:lpstr>Мероприятия медицинской реабилитации или абилитации в ИПРА</vt:lpstr>
      <vt:lpstr>Мероприятия социальной реабилитации или абилитации в ИПРА</vt:lpstr>
      <vt:lpstr>Мероприятия психолого-педагогической реабилитации или абилитации в ИПРА ребенка-инвалида</vt:lpstr>
      <vt:lpstr>Физкультурно-оздоровительные мероприятия, занятия спортом в ИПРА  </vt:lpstr>
      <vt:lpstr>Презентация PowerPoint</vt:lpstr>
      <vt:lpstr>Органы местного самоуправления, организации предоставляют информацию об исполнении мероприятий ИПРА в органы исполнительной власти субъекта РФ</vt:lpstr>
      <vt:lpstr>Презентация PowerPoint</vt:lpstr>
      <vt:lpstr>Презентация PowerPoint</vt:lpstr>
      <vt:lpstr>Данные об исполнении мероприятий, возложенных ИПРА инвалида (ИПРА ребенка-инвалида) на орган исполнительной власти субъекта Российской Федерации в сфере здравоохранения (приказ от 15.10.2015 № 723н)</vt:lpstr>
      <vt:lpstr>Данные об исполнении мероприятий, возложенных ИПРА инвалида (ИПРА ребенка-инвалида) на орган исполнительной власти субъекта Российской Федерации в сфере образования (приказ от 15.10.2015                 № 723н)</vt:lpstr>
      <vt:lpstr>Презентация PowerPoint</vt:lpstr>
      <vt:lpstr>Презентация PowerPoint</vt:lpstr>
      <vt:lpstr>Презентация PowerPoint</vt:lpstr>
      <vt:lpstr>Комплексный план по обеспечению условий для создания системы  эффективного межведомственного взаимодействия по комплексной реабилитации и абилитации инвалидов, в том числе детей инвалидов,  на территории Свердловской области                   на 2016 год   (утвержден Первым Заместителем Председателя Правительства Свердловской области В.А. Власовым)  </vt:lpstr>
      <vt:lpstr>Комплексный план включает мероприятия, направленные на  </vt:lpstr>
      <vt:lpstr>        </vt:lpstr>
      <vt:lpstr>Базовые (отраслевые) перечни услуг и работ  в сфере социального обслуживания (bus.gov.ru)</vt:lpstr>
      <vt:lpstr>Приказ Министерства социальной политики Свердловской области                      от 31.12.2015 № 765</vt:lpstr>
      <vt:lpstr>Справочное пособие  по соответствию мероприятий социальной реабилитации или абилитации, указанных в индивидуальной программе реабилитации или абилитации (ИПРА)  инвалида                  (ребенка-инвалида),  социальным услугам, предоставляемым поставщиками социальных услуг в Свердловской области    </vt:lpstr>
      <vt:lpstr>Презентация PowerPoint</vt:lpstr>
      <vt:lpstr>Создание системы поэтапной социальной реабилитации инвалидов (детей-инвалидов), в Свердловской области </vt:lpstr>
      <vt:lpstr>Презентация PowerPoint</vt:lpstr>
      <vt:lpstr>  Трёхуровневая система реабилитации  инвалидов                  (старше 18 лет) в Свердловской области</vt:lpstr>
      <vt:lpstr>Презентация PowerPoint</vt:lpstr>
      <vt:lpstr>Мероприятия:</vt:lpstr>
      <vt:lpstr>Презентация PowerPoint</vt:lpstr>
      <vt:lpstr>    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Евгений</cp:lastModifiedBy>
  <cp:revision>99</cp:revision>
  <cp:lastPrinted>2016-03-29T12:42:08Z</cp:lastPrinted>
  <dcterms:created xsi:type="dcterms:W3CDTF">2012-06-09T17:09:31Z</dcterms:created>
  <dcterms:modified xsi:type="dcterms:W3CDTF">2016-03-29T16:24:48Z</dcterms:modified>
</cp:coreProperties>
</file>